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65" r:id="rId3"/>
    <p:sldId id="266" r:id="rId4"/>
    <p:sldId id="267" r:id="rId5"/>
    <p:sldId id="268" r:id="rId6"/>
    <p:sldId id="286"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8" r:id="rId25"/>
    <p:sldId id="289" r:id="rId26"/>
    <p:sldId id="290" r:id="rId27"/>
    <p:sldId id="287" r:id="rId2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snapToGrid="0">
      <p:cViewPr varScale="1">
        <p:scale>
          <a:sx n="83" d="100"/>
          <a:sy n="83" d="100"/>
        </p:scale>
        <p:origin x="686" y="7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880"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6F5292-048C-494D-BDBD-F96296CB62D6}" type="datetimeFigureOut">
              <a:rPr lang="pl-PL" smtClean="0"/>
              <a:t>12.03.2023</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F19C54-A75F-4C7F-9E87-159DB25A4353}" type="slidenum">
              <a:rPr lang="pl-PL" smtClean="0"/>
              <a:t>‹#›</a:t>
            </a:fld>
            <a:endParaRPr lang="pl-PL"/>
          </a:p>
        </p:txBody>
      </p:sp>
    </p:spTree>
    <p:extLst>
      <p:ext uri="{BB962C8B-B14F-4D97-AF65-F5344CB8AC3E}">
        <p14:creationId xmlns:p14="http://schemas.microsoft.com/office/powerpoint/2010/main" val="1558273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2F19C54-A75F-4C7F-9E87-159DB25A4353}" type="slidenum">
              <a:rPr lang="pl-PL" smtClean="0"/>
              <a:t>1</a:t>
            </a:fld>
            <a:endParaRPr lang="pl-PL"/>
          </a:p>
        </p:txBody>
      </p:sp>
    </p:spTree>
    <p:extLst>
      <p:ext uri="{BB962C8B-B14F-4D97-AF65-F5344CB8AC3E}">
        <p14:creationId xmlns:p14="http://schemas.microsoft.com/office/powerpoint/2010/main" val="1037860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E99053-4819-4D56-9B42-09BD01C5BD84}"/>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DF68168A-ABC8-4380-B844-8CBF74C469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79A68BBE-5B2B-4294-BA42-630686B70C5A}"/>
              </a:ext>
            </a:extLst>
          </p:cNvPr>
          <p:cNvSpPr>
            <a:spLocks noGrp="1"/>
          </p:cNvSpPr>
          <p:nvPr>
            <p:ph type="dt" sz="half" idx="10"/>
          </p:nvPr>
        </p:nvSpPr>
        <p:spPr/>
        <p:txBody>
          <a:bodyPr/>
          <a:lstStyle/>
          <a:p>
            <a:fld id="{A5458E55-C022-4E45-B6A8-BAAAD96C2B5F}" type="datetimeFigureOut">
              <a:rPr lang="pl-PL" smtClean="0"/>
              <a:t>12.03.2023</a:t>
            </a:fld>
            <a:endParaRPr lang="pl-PL"/>
          </a:p>
        </p:txBody>
      </p:sp>
      <p:sp>
        <p:nvSpPr>
          <p:cNvPr id="5" name="Symbol zastępczy stopki 4">
            <a:extLst>
              <a:ext uri="{FF2B5EF4-FFF2-40B4-BE49-F238E27FC236}">
                <a16:creationId xmlns:a16="http://schemas.microsoft.com/office/drawing/2014/main" id="{0948B8DF-7B84-4FA0-8584-090EC4932E1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E45D956-0860-4A12-B9C0-523F05858437}"/>
              </a:ext>
            </a:extLst>
          </p:cNvPr>
          <p:cNvSpPr>
            <a:spLocks noGrp="1"/>
          </p:cNvSpPr>
          <p:nvPr>
            <p:ph type="sldNum" sz="quarter" idx="12"/>
          </p:nvPr>
        </p:nvSpPr>
        <p:spPr/>
        <p:txBody>
          <a:bodyPr/>
          <a:lstStyle/>
          <a:p>
            <a:fld id="{018D4B53-479C-4D5F-9AE9-EED47BC40714}" type="slidenum">
              <a:rPr lang="pl-PL" smtClean="0"/>
              <a:t>‹#›</a:t>
            </a:fld>
            <a:endParaRPr lang="pl-PL"/>
          </a:p>
        </p:txBody>
      </p:sp>
    </p:spTree>
    <p:extLst>
      <p:ext uri="{BB962C8B-B14F-4D97-AF65-F5344CB8AC3E}">
        <p14:creationId xmlns:p14="http://schemas.microsoft.com/office/powerpoint/2010/main" val="3413474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F4DC6E-7EC7-4AA4-9237-74B595ACFC52}"/>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2CE18F6C-E110-437C-9CFD-EF583F06BC35}"/>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AB55D86-DEA7-40A4-A63C-2CBAFEE9385E}"/>
              </a:ext>
            </a:extLst>
          </p:cNvPr>
          <p:cNvSpPr>
            <a:spLocks noGrp="1"/>
          </p:cNvSpPr>
          <p:nvPr>
            <p:ph type="dt" sz="half" idx="10"/>
          </p:nvPr>
        </p:nvSpPr>
        <p:spPr/>
        <p:txBody>
          <a:bodyPr/>
          <a:lstStyle/>
          <a:p>
            <a:fld id="{A5458E55-C022-4E45-B6A8-BAAAD96C2B5F}" type="datetimeFigureOut">
              <a:rPr lang="pl-PL" smtClean="0"/>
              <a:t>12.03.2023</a:t>
            </a:fld>
            <a:endParaRPr lang="pl-PL"/>
          </a:p>
        </p:txBody>
      </p:sp>
      <p:sp>
        <p:nvSpPr>
          <p:cNvPr id="5" name="Symbol zastępczy stopki 4">
            <a:extLst>
              <a:ext uri="{FF2B5EF4-FFF2-40B4-BE49-F238E27FC236}">
                <a16:creationId xmlns:a16="http://schemas.microsoft.com/office/drawing/2014/main" id="{62789577-9C1F-45A5-ACFF-CBB6CBA5716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EA4391F-89C6-4CE3-B0A7-9F76FB252BB7}"/>
              </a:ext>
            </a:extLst>
          </p:cNvPr>
          <p:cNvSpPr>
            <a:spLocks noGrp="1"/>
          </p:cNvSpPr>
          <p:nvPr>
            <p:ph type="sldNum" sz="quarter" idx="12"/>
          </p:nvPr>
        </p:nvSpPr>
        <p:spPr/>
        <p:txBody>
          <a:bodyPr/>
          <a:lstStyle/>
          <a:p>
            <a:fld id="{018D4B53-479C-4D5F-9AE9-EED47BC40714}" type="slidenum">
              <a:rPr lang="pl-PL" smtClean="0"/>
              <a:t>‹#›</a:t>
            </a:fld>
            <a:endParaRPr lang="pl-PL"/>
          </a:p>
        </p:txBody>
      </p:sp>
    </p:spTree>
    <p:extLst>
      <p:ext uri="{BB962C8B-B14F-4D97-AF65-F5344CB8AC3E}">
        <p14:creationId xmlns:p14="http://schemas.microsoft.com/office/powerpoint/2010/main" val="3230612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2CE77C09-D5EE-4BEE-8279-4C36A353925E}"/>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1405DD03-C9C4-4B89-AD22-E87B84A9C7F7}"/>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E0A5296-49AA-4A4E-AFA3-D90EB2F5724E}"/>
              </a:ext>
            </a:extLst>
          </p:cNvPr>
          <p:cNvSpPr>
            <a:spLocks noGrp="1"/>
          </p:cNvSpPr>
          <p:nvPr>
            <p:ph type="dt" sz="half" idx="10"/>
          </p:nvPr>
        </p:nvSpPr>
        <p:spPr/>
        <p:txBody>
          <a:bodyPr/>
          <a:lstStyle/>
          <a:p>
            <a:fld id="{A5458E55-C022-4E45-B6A8-BAAAD96C2B5F}" type="datetimeFigureOut">
              <a:rPr lang="pl-PL" smtClean="0"/>
              <a:t>12.03.2023</a:t>
            </a:fld>
            <a:endParaRPr lang="pl-PL"/>
          </a:p>
        </p:txBody>
      </p:sp>
      <p:sp>
        <p:nvSpPr>
          <p:cNvPr id="5" name="Symbol zastępczy stopki 4">
            <a:extLst>
              <a:ext uri="{FF2B5EF4-FFF2-40B4-BE49-F238E27FC236}">
                <a16:creationId xmlns:a16="http://schemas.microsoft.com/office/drawing/2014/main" id="{B99D4DB3-163A-446C-A9F5-9456CCCAB42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783A6A1-33DB-4766-92EE-B8A1CB0E196F}"/>
              </a:ext>
            </a:extLst>
          </p:cNvPr>
          <p:cNvSpPr>
            <a:spLocks noGrp="1"/>
          </p:cNvSpPr>
          <p:nvPr>
            <p:ph type="sldNum" sz="quarter" idx="12"/>
          </p:nvPr>
        </p:nvSpPr>
        <p:spPr/>
        <p:txBody>
          <a:bodyPr/>
          <a:lstStyle/>
          <a:p>
            <a:fld id="{018D4B53-479C-4D5F-9AE9-EED47BC40714}" type="slidenum">
              <a:rPr lang="pl-PL" smtClean="0"/>
              <a:t>‹#›</a:t>
            </a:fld>
            <a:endParaRPr lang="pl-PL"/>
          </a:p>
        </p:txBody>
      </p:sp>
    </p:spTree>
    <p:extLst>
      <p:ext uri="{BB962C8B-B14F-4D97-AF65-F5344CB8AC3E}">
        <p14:creationId xmlns:p14="http://schemas.microsoft.com/office/powerpoint/2010/main" val="3057757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5BED18-849E-462E-8E4C-7D053D1EDE6A}"/>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E179E196-700D-4057-94D4-AED157472D5A}"/>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EB3E78A-54C3-44F0-8E6D-797786277C70}"/>
              </a:ext>
            </a:extLst>
          </p:cNvPr>
          <p:cNvSpPr>
            <a:spLocks noGrp="1"/>
          </p:cNvSpPr>
          <p:nvPr>
            <p:ph type="dt" sz="half" idx="10"/>
          </p:nvPr>
        </p:nvSpPr>
        <p:spPr/>
        <p:txBody>
          <a:bodyPr/>
          <a:lstStyle/>
          <a:p>
            <a:fld id="{A5458E55-C022-4E45-B6A8-BAAAD96C2B5F}" type="datetimeFigureOut">
              <a:rPr lang="pl-PL" smtClean="0"/>
              <a:t>12.03.2023</a:t>
            </a:fld>
            <a:endParaRPr lang="pl-PL"/>
          </a:p>
        </p:txBody>
      </p:sp>
      <p:sp>
        <p:nvSpPr>
          <p:cNvPr id="5" name="Symbol zastępczy stopki 4">
            <a:extLst>
              <a:ext uri="{FF2B5EF4-FFF2-40B4-BE49-F238E27FC236}">
                <a16:creationId xmlns:a16="http://schemas.microsoft.com/office/drawing/2014/main" id="{21709160-FFCA-493B-928B-0409AE415E0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2CE03D7-D78A-40AB-8D75-4D61AC0EE7A9}"/>
              </a:ext>
            </a:extLst>
          </p:cNvPr>
          <p:cNvSpPr>
            <a:spLocks noGrp="1"/>
          </p:cNvSpPr>
          <p:nvPr>
            <p:ph type="sldNum" sz="quarter" idx="12"/>
          </p:nvPr>
        </p:nvSpPr>
        <p:spPr/>
        <p:txBody>
          <a:bodyPr/>
          <a:lstStyle/>
          <a:p>
            <a:fld id="{018D4B53-479C-4D5F-9AE9-EED47BC40714}" type="slidenum">
              <a:rPr lang="pl-PL" smtClean="0"/>
              <a:t>‹#›</a:t>
            </a:fld>
            <a:endParaRPr lang="pl-PL"/>
          </a:p>
        </p:txBody>
      </p:sp>
    </p:spTree>
    <p:extLst>
      <p:ext uri="{BB962C8B-B14F-4D97-AF65-F5344CB8AC3E}">
        <p14:creationId xmlns:p14="http://schemas.microsoft.com/office/powerpoint/2010/main" val="1843337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EBA7E7-B46E-45C8-913A-00264BCB156F}"/>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91E5BED2-1D08-4FD8-8A20-CBBE02DF3B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133A8A5A-2688-4633-BD67-4E667B34B459}"/>
              </a:ext>
            </a:extLst>
          </p:cNvPr>
          <p:cNvSpPr>
            <a:spLocks noGrp="1"/>
          </p:cNvSpPr>
          <p:nvPr>
            <p:ph type="dt" sz="half" idx="10"/>
          </p:nvPr>
        </p:nvSpPr>
        <p:spPr/>
        <p:txBody>
          <a:bodyPr/>
          <a:lstStyle/>
          <a:p>
            <a:fld id="{A5458E55-C022-4E45-B6A8-BAAAD96C2B5F}" type="datetimeFigureOut">
              <a:rPr lang="pl-PL" smtClean="0"/>
              <a:t>12.03.2023</a:t>
            </a:fld>
            <a:endParaRPr lang="pl-PL"/>
          </a:p>
        </p:txBody>
      </p:sp>
      <p:sp>
        <p:nvSpPr>
          <p:cNvPr id="5" name="Symbol zastępczy stopki 4">
            <a:extLst>
              <a:ext uri="{FF2B5EF4-FFF2-40B4-BE49-F238E27FC236}">
                <a16:creationId xmlns:a16="http://schemas.microsoft.com/office/drawing/2014/main" id="{8C72B10B-B682-4464-A64D-157E11F481E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B453D82-8189-4EDE-B109-6CAB5B6675C8}"/>
              </a:ext>
            </a:extLst>
          </p:cNvPr>
          <p:cNvSpPr>
            <a:spLocks noGrp="1"/>
          </p:cNvSpPr>
          <p:nvPr>
            <p:ph type="sldNum" sz="quarter" idx="12"/>
          </p:nvPr>
        </p:nvSpPr>
        <p:spPr/>
        <p:txBody>
          <a:bodyPr/>
          <a:lstStyle/>
          <a:p>
            <a:fld id="{018D4B53-479C-4D5F-9AE9-EED47BC40714}" type="slidenum">
              <a:rPr lang="pl-PL" smtClean="0"/>
              <a:t>‹#›</a:t>
            </a:fld>
            <a:endParaRPr lang="pl-PL"/>
          </a:p>
        </p:txBody>
      </p:sp>
    </p:spTree>
    <p:extLst>
      <p:ext uri="{BB962C8B-B14F-4D97-AF65-F5344CB8AC3E}">
        <p14:creationId xmlns:p14="http://schemas.microsoft.com/office/powerpoint/2010/main" val="2965560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B946C7-B593-4C3A-8D52-E796C01944E7}"/>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5B1B7652-C277-44E2-A881-160D8D743CCA}"/>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55EDA230-B974-4695-81FD-94E2EB389669}"/>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4A3FD7B1-9458-4BC5-8DE2-740F0C977166}"/>
              </a:ext>
            </a:extLst>
          </p:cNvPr>
          <p:cNvSpPr>
            <a:spLocks noGrp="1"/>
          </p:cNvSpPr>
          <p:nvPr>
            <p:ph type="dt" sz="half" idx="10"/>
          </p:nvPr>
        </p:nvSpPr>
        <p:spPr/>
        <p:txBody>
          <a:bodyPr/>
          <a:lstStyle/>
          <a:p>
            <a:fld id="{A5458E55-C022-4E45-B6A8-BAAAD96C2B5F}" type="datetimeFigureOut">
              <a:rPr lang="pl-PL" smtClean="0"/>
              <a:t>12.03.2023</a:t>
            </a:fld>
            <a:endParaRPr lang="pl-PL"/>
          </a:p>
        </p:txBody>
      </p:sp>
      <p:sp>
        <p:nvSpPr>
          <p:cNvPr id="6" name="Symbol zastępczy stopki 5">
            <a:extLst>
              <a:ext uri="{FF2B5EF4-FFF2-40B4-BE49-F238E27FC236}">
                <a16:creationId xmlns:a16="http://schemas.microsoft.com/office/drawing/2014/main" id="{A2C9DC85-6D43-4D44-B3CC-9C62F83BB5E2}"/>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8419693-E119-4DE1-8E8C-1F415BB596E2}"/>
              </a:ext>
            </a:extLst>
          </p:cNvPr>
          <p:cNvSpPr>
            <a:spLocks noGrp="1"/>
          </p:cNvSpPr>
          <p:nvPr>
            <p:ph type="sldNum" sz="quarter" idx="12"/>
          </p:nvPr>
        </p:nvSpPr>
        <p:spPr/>
        <p:txBody>
          <a:bodyPr/>
          <a:lstStyle/>
          <a:p>
            <a:fld id="{018D4B53-479C-4D5F-9AE9-EED47BC40714}" type="slidenum">
              <a:rPr lang="pl-PL" smtClean="0"/>
              <a:t>‹#›</a:t>
            </a:fld>
            <a:endParaRPr lang="pl-PL"/>
          </a:p>
        </p:txBody>
      </p:sp>
    </p:spTree>
    <p:extLst>
      <p:ext uri="{BB962C8B-B14F-4D97-AF65-F5344CB8AC3E}">
        <p14:creationId xmlns:p14="http://schemas.microsoft.com/office/powerpoint/2010/main" val="3444360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4757960-255A-415F-B274-85686B64EDC1}"/>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74F17077-05BA-4BA3-8D09-706156B549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D8D0E8D9-D204-4824-8528-1B1D617EDDA2}"/>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09B50A76-8D66-461B-9776-AED7F82B2A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368D9437-A3C6-4B77-857E-F05E463477CC}"/>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CCF59241-58F8-4B6A-822B-7D288CA5D867}"/>
              </a:ext>
            </a:extLst>
          </p:cNvPr>
          <p:cNvSpPr>
            <a:spLocks noGrp="1"/>
          </p:cNvSpPr>
          <p:nvPr>
            <p:ph type="dt" sz="half" idx="10"/>
          </p:nvPr>
        </p:nvSpPr>
        <p:spPr/>
        <p:txBody>
          <a:bodyPr/>
          <a:lstStyle/>
          <a:p>
            <a:fld id="{A5458E55-C022-4E45-B6A8-BAAAD96C2B5F}" type="datetimeFigureOut">
              <a:rPr lang="pl-PL" smtClean="0"/>
              <a:t>12.03.2023</a:t>
            </a:fld>
            <a:endParaRPr lang="pl-PL"/>
          </a:p>
        </p:txBody>
      </p:sp>
      <p:sp>
        <p:nvSpPr>
          <p:cNvPr id="8" name="Symbol zastępczy stopki 7">
            <a:extLst>
              <a:ext uri="{FF2B5EF4-FFF2-40B4-BE49-F238E27FC236}">
                <a16:creationId xmlns:a16="http://schemas.microsoft.com/office/drawing/2014/main" id="{98B59001-8909-4BF5-B42D-FAF39A2E4D15}"/>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D2E25D4D-E79F-4E80-A27D-58C75D3459E4}"/>
              </a:ext>
            </a:extLst>
          </p:cNvPr>
          <p:cNvSpPr>
            <a:spLocks noGrp="1"/>
          </p:cNvSpPr>
          <p:nvPr>
            <p:ph type="sldNum" sz="quarter" idx="12"/>
          </p:nvPr>
        </p:nvSpPr>
        <p:spPr/>
        <p:txBody>
          <a:bodyPr/>
          <a:lstStyle/>
          <a:p>
            <a:fld id="{018D4B53-479C-4D5F-9AE9-EED47BC40714}" type="slidenum">
              <a:rPr lang="pl-PL" smtClean="0"/>
              <a:t>‹#›</a:t>
            </a:fld>
            <a:endParaRPr lang="pl-PL"/>
          </a:p>
        </p:txBody>
      </p:sp>
    </p:spTree>
    <p:extLst>
      <p:ext uri="{BB962C8B-B14F-4D97-AF65-F5344CB8AC3E}">
        <p14:creationId xmlns:p14="http://schemas.microsoft.com/office/powerpoint/2010/main" val="2750321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497095-6665-41F8-9AA7-E449C399A434}"/>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2679AD5E-D194-4D06-BA28-A505FDADFDD3}"/>
              </a:ext>
            </a:extLst>
          </p:cNvPr>
          <p:cNvSpPr>
            <a:spLocks noGrp="1"/>
          </p:cNvSpPr>
          <p:nvPr>
            <p:ph type="dt" sz="half" idx="10"/>
          </p:nvPr>
        </p:nvSpPr>
        <p:spPr/>
        <p:txBody>
          <a:bodyPr/>
          <a:lstStyle/>
          <a:p>
            <a:fld id="{A5458E55-C022-4E45-B6A8-BAAAD96C2B5F}" type="datetimeFigureOut">
              <a:rPr lang="pl-PL" smtClean="0"/>
              <a:t>12.03.2023</a:t>
            </a:fld>
            <a:endParaRPr lang="pl-PL"/>
          </a:p>
        </p:txBody>
      </p:sp>
      <p:sp>
        <p:nvSpPr>
          <p:cNvPr id="4" name="Symbol zastępczy stopki 3">
            <a:extLst>
              <a:ext uri="{FF2B5EF4-FFF2-40B4-BE49-F238E27FC236}">
                <a16:creationId xmlns:a16="http://schemas.microsoft.com/office/drawing/2014/main" id="{85DC22E9-6CBA-445F-AADD-E754923693C2}"/>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95197895-CFEB-4C3C-9AB2-C33EF804136A}"/>
              </a:ext>
            </a:extLst>
          </p:cNvPr>
          <p:cNvSpPr>
            <a:spLocks noGrp="1"/>
          </p:cNvSpPr>
          <p:nvPr>
            <p:ph type="sldNum" sz="quarter" idx="12"/>
          </p:nvPr>
        </p:nvSpPr>
        <p:spPr/>
        <p:txBody>
          <a:bodyPr/>
          <a:lstStyle/>
          <a:p>
            <a:fld id="{018D4B53-479C-4D5F-9AE9-EED47BC40714}" type="slidenum">
              <a:rPr lang="pl-PL" smtClean="0"/>
              <a:t>‹#›</a:t>
            </a:fld>
            <a:endParaRPr lang="pl-PL"/>
          </a:p>
        </p:txBody>
      </p:sp>
    </p:spTree>
    <p:extLst>
      <p:ext uri="{BB962C8B-B14F-4D97-AF65-F5344CB8AC3E}">
        <p14:creationId xmlns:p14="http://schemas.microsoft.com/office/powerpoint/2010/main" val="1009338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57277283-59E4-4FD9-89FF-9FA0CFC65C0D}"/>
              </a:ext>
            </a:extLst>
          </p:cNvPr>
          <p:cNvSpPr>
            <a:spLocks noGrp="1"/>
          </p:cNvSpPr>
          <p:nvPr>
            <p:ph type="dt" sz="half" idx="10"/>
          </p:nvPr>
        </p:nvSpPr>
        <p:spPr/>
        <p:txBody>
          <a:bodyPr/>
          <a:lstStyle/>
          <a:p>
            <a:fld id="{A5458E55-C022-4E45-B6A8-BAAAD96C2B5F}" type="datetimeFigureOut">
              <a:rPr lang="pl-PL" smtClean="0"/>
              <a:t>12.03.2023</a:t>
            </a:fld>
            <a:endParaRPr lang="pl-PL"/>
          </a:p>
        </p:txBody>
      </p:sp>
      <p:sp>
        <p:nvSpPr>
          <p:cNvPr id="3" name="Symbol zastępczy stopki 2">
            <a:extLst>
              <a:ext uri="{FF2B5EF4-FFF2-40B4-BE49-F238E27FC236}">
                <a16:creationId xmlns:a16="http://schemas.microsoft.com/office/drawing/2014/main" id="{3B9DB6D1-453B-4AEE-A4E3-58429338D681}"/>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9D0DEC10-2E21-49B0-8A8D-559006B83774}"/>
              </a:ext>
            </a:extLst>
          </p:cNvPr>
          <p:cNvSpPr>
            <a:spLocks noGrp="1"/>
          </p:cNvSpPr>
          <p:nvPr>
            <p:ph type="sldNum" sz="quarter" idx="12"/>
          </p:nvPr>
        </p:nvSpPr>
        <p:spPr/>
        <p:txBody>
          <a:bodyPr/>
          <a:lstStyle/>
          <a:p>
            <a:fld id="{018D4B53-479C-4D5F-9AE9-EED47BC40714}" type="slidenum">
              <a:rPr lang="pl-PL" smtClean="0"/>
              <a:t>‹#›</a:t>
            </a:fld>
            <a:endParaRPr lang="pl-PL"/>
          </a:p>
        </p:txBody>
      </p:sp>
    </p:spTree>
    <p:extLst>
      <p:ext uri="{BB962C8B-B14F-4D97-AF65-F5344CB8AC3E}">
        <p14:creationId xmlns:p14="http://schemas.microsoft.com/office/powerpoint/2010/main" val="1089444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542102-7C6F-4C7C-AC92-9A0E380BE4D8}"/>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89E818CB-1818-46CC-B402-4891AE9C1D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5582B844-E8DC-4BA6-AFD6-3BB9157F8A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C4B4774D-48C8-45C0-B6B9-BC2565D14F59}"/>
              </a:ext>
            </a:extLst>
          </p:cNvPr>
          <p:cNvSpPr>
            <a:spLocks noGrp="1"/>
          </p:cNvSpPr>
          <p:nvPr>
            <p:ph type="dt" sz="half" idx="10"/>
          </p:nvPr>
        </p:nvSpPr>
        <p:spPr/>
        <p:txBody>
          <a:bodyPr/>
          <a:lstStyle/>
          <a:p>
            <a:fld id="{A5458E55-C022-4E45-B6A8-BAAAD96C2B5F}" type="datetimeFigureOut">
              <a:rPr lang="pl-PL" smtClean="0"/>
              <a:t>12.03.2023</a:t>
            </a:fld>
            <a:endParaRPr lang="pl-PL"/>
          </a:p>
        </p:txBody>
      </p:sp>
      <p:sp>
        <p:nvSpPr>
          <p:cNvPr id="6" name="Symbol zastępczy stopki 5">
            <a:extLst>
              <a:ext uri="{FF2B5EF4-FFF2-40B4-BE49-F238E27FC236}">
                <a16:creationId xmlns:a16="http://schemas.microsoft.com/office/drawing/2014/main" id="{386F1EC2-761F-4094-BD5A-DFC33183EE7E}"/>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A1F3DEE8-C2FF-4016-9571-3122827DF3DE}"/>
              </a:ext>
            </a:extLst>
          </p:cNvPr>
          <p:cNvSpPr>
            <a:spLocks noGrp="1"/>
          </p:cNvSpPr>
          <p:nvPr>
            <p:ph type="sldNum" sz="quarter" idx="12"/>
          </p:nvPr>
        </p:nvSpPr>
        <p:spPr/>
        <p:txBody>
          <a:bodyPr/>
          <a:lstStyle/>
          <a:p>
            <a:fld id="{018D4B53-479C-4D5F-9AE9-EED47BC40714}" type="slidenum">
              <a:rPr lang="pl-PL" smtClean="0"/>
              <a:t>‹#›</a:t>
            </a:fld>
            <a:endParaRPr lang="pl-PL"/>
          </a:p>
        </p:txBody>
      </p:sp>
    </p:spTree>
    <p:extLst>
      <p:ext uri="{BB962C8B-B14F-4D97-AF65-F5344CB8AC3E}">
        <p14:creationId xmlns:p14="http://schemas.microsoft.com/office/powerpoint/2010/main" val="2993790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C285FC-F763-4F54-B221-41F03317DF6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16A9785C-43A2-498E-AB32-6983321CD1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EBD1928B-9FBF-4F69-AA30-E4724A4FDF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C011FCE4-DFED-4F77-A639-7137F2A0B992}"/>
              </a:ext>
            </a:extLst>
          </p:cNvPr>
          <p:cNvSpPr>
            <a:spLocks noGrp="1"/>
          </p:cNvSpPr>
          <p:nvPr>
            <p:ph type="dt" sz="half" idx="10"/>
          </p:nvPr>
        </p:nvSpPr>
        <p:spPr/>
        <p:txBody>
          <a:bodyPr/>
          <a:lstStyle/>
          <a:p>
            <a:fld id="{A5458E55-C022-4E45-B6A8-BAAAD96C2B5F}" type="datetimeFigureOut">
              <a:rPr lang="pl-PL" smtClean="0"/>
              <a:t>12.03.2023</a:t>
            </a:fld>
            <a:endParaRPr lang="pl-PL"/>
          </a:p>
        </p:txBody>
      </p:sp>
      <p:sp>
        <p:nvSpPr>
          <p:cNvPr id="6" name="Symbol zastępczy stopki 5">
            <a:extLst>
              <a:ext uri="{FF2B5EF4-FFF2-40B4-BE49-F238E27FC236}">
                <a16:creationId xmlns:a16="http://schemas.microsoft.com/office/drawing/2014/main" id="{541BBF07-46E5-4FC6-B6CA-1BA55765247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4BE624D-839F-4CB5-A794-E8EB63EEE0FF}"/>
              </a:ext>
            </a:extLst>
          </p:cNvPr>
          <p:cNvSpPr>
            <a:spLocks noGrp="1"/>
          </p:cNvSpPr>
          <p:nvPr>
            <p:ph type="sldNum" sz="quarter" idx="12"/>
          </p:nvPr>
        </p:nvSpPr>
        <p:spPr/>
        <p:txBody>
          <a:bodyPr/>
          <a:lstStyle/>
          <a:p>
            <a:fld id="{018D4B53-479C-4D5F-9AE9-EED47BC40714}" type="slidenum">
              <a:rPr lang="pl-PL" smtClean="0"/>
              <a:t>‹#›</a:t>
            </a:fld>
            <a:endParaRPr lang="pl-PL"/>
          </a:p>
        </p:txBody>
      </p:sp>
    </p:spTree>
    <p:extLst>
      <p:ext uri="{BB962C8B-B14F-4D97-AF65-F5344CB8AC3E}">
        <p14:creationId xmlns:p14="http://schemas.microsoft.com/office/powerpoint/2010/main" val="3546693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BA95925E-0D51-43A0-9B6D-590CB62EF3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27AAB2AA-3588-4AEA-BB9F-300F44BDA5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EDE876C-D40E-4B5D-A6F0-B29928DB15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58E55-C022-4E45-B6A8-BAAAD96C2B5F}" type="datetimeFigureOut">
              <a:rPr lang="pl-PL" smtClean="0"/>
              <a:t>12.03.2023</a:t>
            </a:fld>
            <a:endParaRPr lang="pl-PL"/>
          </a:p>
        </p:txBody>
      </p:sp>
      <p:sp>
        <p:nvSpPr>
          <p:cNvPr id="5" name="Symbol zastępczy stopki 4">
            <a:extLst>
              <a:ext uri="{FF2B5EF4-FFF2-40B4-BE49-F238E27FC236}">
                <a16:creationId xmlns:a16="http://schemas.microsoft.com/office/drawing/2014/main" id="{21E02EEB-80D1-4E9D-8630-5758BAC066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A722FE39-B89D-4ABF-A7C6-5A1CD03871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8D4B53-479C-4D5F-9AE9-EED47BC40714}" type="slidenum">
              <a:rPr lang="pl-PL" smtClean="0"/>
              <a:t>‹#›</a:t>
            </a:fld>
            <a:endParaRPr lang="pl-PL"/>
          </a:p>
        </p:txBody>
      </p:sp>
    </p:spTree>
    <p:extLst>
      <p:ext uri="{BB962C8B-B14F-4D97-AF65-F5344CB8AC3E}">
        <p14:creationId xmlns:p14="http://schemas.microsoft.com/office/powerpoint/2010/main" val="3925665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D3C753-604D-4304-B647-964049B1EECC}"/>
              </a:ext>
            </a:extLst>
          </p:cNvPr>
          <p:cNvSpPr>
            <a:spLocks noGrp="1"/>
          </p:cNvSpPr>
          <p:nvPr>
            <p:ph type="ctrTitle"/>
          </p:nvPr>
        </p:nvSpPr>
        <p:spPr/>
        <p:txBody>
          <a:bodyPr>
            <a:normAutofit/>
          </a:bodyPr>
          <a:lstStyle/>
          <a:p>
            <a:r>
              <a:rPr lang="pl-PL" sz="32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br>
              <a:rPr lang="pl-PL" sz="3200" dirty="0">
                <a:effectLst/>
                <a:latin typeface="Times New Roman" panose="02020603050405020304" pitchFamily="18" charset="0"/>
                <a:ea typeface="Calibri" panose="020F0502020204030204" pitchFamily="34" charset="0"/>
                <a:cs typeface="Times New Roman" panose="02020603050405020304" pitchFamily="18" charset="0"/>
              </a:rPr>
            </a:br>
            <a:endParaRPr lang="pl-PL" sz="3200" dirty="0">
              <a:latin typeface="Times New Roman" panose="02020603050405020304" pitchFamily="18" charset="0"/>
              <a:cs typeface="Times New Roman" panose="02020603050405020304" pitchFamily="18" charset="0"/>
            </a:endParaRPr>
          </a:p>
        </p:txBody>
      </p:sp>
      <p:sp>
        <p:nvSpPr>
          <p:cNvPr id="3" name="Podtytuł 2">
            <a:extLst>
              <a:ext uri="{FF2B5EF4-FFF2-40B4-BE49-F238E27FC236}">
                <a16:creationId xmlns:a16="http://schemas.microsoft.com/office/drawing/2014/main" id="{12BFD96E-CD08-44E6-AC87-CF93EEB1A4F7}"/>
              </a:ext>
            </a:extLst>
          </p:cNvPr>
          <p:cNvSpPr>
            <a:spLocks noGrp="1"/>
          </p:cNvSpPr>
          <p:nvPr>
            <p:ph type="subTitle" idx="1"/>
          </p:nvPr>
        </p:nvSpPr>
        <p:spPr/>
        <p:txBody>
          <a:bodyPr/>
          <a:lstStyle/>
          <a:p>
            <a:r>
              <a:rPr lang="pl-PL" dirty="0">
                <a:latin typeface="Times New Roman" panose="02020603050405020304" pitchFamily="18" charset="0"/>
                <a:cs typeface="Times New Roman" panose="02020603050405020304" pitchFamily="18" charset="0"/>
              </a:rPr>
              <a:t>dr Marcin Jurewicz</a:t>
            </a:r>
          </a:p>
          <a:p>
            <a:r>
              <a:rPr lang="pl-PL" dirty="0">
                <a:latin typeface="Times New Roman" panose="02020603050405020304" pitchFamily="18" charset="0"/>
                <a:cs typeface="Times New Roman" panose="02020603050405020304" pitchFamily="18" charset="0"/>
              </a:rPr>
              <a:t>Wydział Inżynierii Zarządzania</a:t>
            </a:r>
          </a:p>
          <a:p>
            <a:r>
              <a:rPr lang="pl-PL" dirty="0">
                <a:latin typeface="Times New Roman" panose="02020603050405020304" pitchFamily="18" charset="0"/>
                <a:cs typeface="Times New Roman" panose="02020603050405020304" pitchFamily="18" charset="0"/>
              </a:rPr>
              <a:t>Politechnika Białostocka</a:t>
            </a:r>
          </a:p>
        </p:txBody>
      </p:sp>
    </p:spTree>
    <p:extLst>
      <p:ext uri="{BB962C8B-B14F-4D97-AF65-F5344CB8AC3E}">
        <p14:creationId xmlns:p14="http://schemas.microsoft.com/office/powerpoint/2010/main" val="200723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0D534F-FAD4-846E-0991-E17566DA1BBD}"/>
              </a:ext>
            </a:extLst>
          </p:cNvPr>
          <p:cNvSpPr>
            <a:spLocks noGrp="1"/>
          </p:cNvSpPr>
          <p:nvPr>
            <p:ph type="title"/>
          </p:nvPr>
        </p:nvSpPr>
        <p:spPr/>
        <p:txBody>
          <a:bodyPr>
            <a:normAutofit/>
          </a:bodyPr>
          <a:lstStyle/>
          <a:p>
            <a:pPr algn="ctr"/>
            <a:r>
              <a:rPr lang="pl-PL" sz="24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endParaRPr lang="pl-PL" sz="2400" dirty="0"/>
          </a:p>
        </p:txBody>
      </p:sp>
      <p:sp>
        <p:nvSpPr>
          <p:cNvPr id="3" name="Symbol zastępczy zawartości 2">
            <a:extLst>
              <a:ext uri="{FF2B5EF4-FFF2-40B4-BE49-F238E27FC236}">
                <a16:creationId xmlns:a16="http://schemas.microsoft.com/office/drawing/2014/main" id="{B1958D69-5287-0354-F90A-B6D3E07BFA2E}"/>
              </a:ext>
            </a:extLst>
          </p:cNvPr>
          <p:cNvSpPr>
            <a:spLocks noGrp="1"/>
          </p:cNvSpPr>
          <p:nvPr>
            <p:ph idx="1"/>
          </p:nvPr>
        </p:nvSpPr>
        <p:spPr/>
        <p:txBody>
          <a:bodyPr>
            <a:noAutofit/>
          </a:bodyPr>
          <a:lstStyle/>
          <a:p>
            <a:pPr marL="0" indent="0" algn="just">
              <a:lnSpc>
                <a:spcPct val="150000"/>
              </a:lnSpc>
              <a:buNone/>
            </a:pPr>
            <a:r>
              <a:rPr lang="pl-PL" sz="1700" b="0" i="0" u="none" strike="noStrike" baseline="0" dirty="0">
                <a:latin typeface="Times New Roman" panose="02020603050405020304" pitchFamily="18" charset="0"/>
                <a:cs typeface="Times New Roman" panose="02020603050405020304" pitchFamily="18" charset="0"/>
              </a:rPr>
              <a:t>Testament może być sporządzony tylko przez jednego spadkodawcę (testatora). Nie mogą zatem dokonać wspólnego rozporządzenia majątkiem w jednym testamencie np. oboje małżonkowie, lecz każde z nich powinno sporządzić swój własny, odrębny testament, w którym powoła do spadku wskazane przez siebie osoby. Testament jest czynnością prawną odwołalną, przy czym </a:t>
            </a:r>
            <a:r>
              <a:rPr lang="pl-PL" sz="1700" b="1" i="0" u="none" strike="noStrike" baseline="0" dirty="0">
                <a:latin typeface="Times New Roman" panose="02020603050405020304" pitchFamily="18" charset="0"/>
                <a:cs typeface="Times New Roman" panose="02020603050405020304" pitchFamily="18" charset="0"/>
              </a:rPr>
              <a:t>zarówno sporządzenie testamentu, jak i jego odwołanie wymagają pełnej zdolności do czynności prawnych</a:t>
            </a:r>
            <a:r>
              <a:rPr lang="pl-PL" sz="1700" b="0" i="0" u="none" strike="noStrike" baseline="0" dirty="0">
                <a:latin typeface="Times New Roman" panose="02020603050405020304" pitchFamily="18" charset="0"/>
                <a:cs typeface="Times New Roman" panose="02020603050405020304" pitchFamily="18" charset="0"/>
              </a:rPr>
              <a:t>.</a:t>
            </a:r>
          </a:p>
          <a:p>
            <a:pPr marL="0" indent="0" algn="just">
              <a:lnSpc>
                <a:spcPct val="150000"/>
              </a:lnSpc>
              <a:buNone/>
            </a:pPr>
            <a:r>
              <a:rPr lang="pl-PL" sz="1700" b="0" i="0" u="none" strike="noStrike" baseline="0" dirty="0">
                <a:solidFill>
                  <a:srgbClr val="231F20"/>
                </a:solidFill>
                <a:latin typeface="Times New Roman" panose="02020603050405020304" pitchFamily="18" charset="0"/>
                <a:cs typeface="Times New Roman" panose="02020603050405020304" pitchFamily="18" charset="0"/>
              </a:rPr>
              <a:t>W niektórych wypadkach może zachodzić nieważność testamentu. Dzieje się tak wtedy, gdy występuje jedna z następujących wad oświadczenia woli: brak świadomości lub swobody; błąd uzasadniający przypuszczenie, że gdyby spadkodawca nie działał pod wpływem błędu, nie sporządziłby testamentu tej treści; groźba. Na nieważność testamentu z powołanych wyżej przyczyn nie można się powoływać po upływie 3 lat od dnia, w którym osoba mająca w tym interes dowiedziała się o przyczynie nieważności, a w każdym razie po upływie 10 lat od otwarcia spadku.</a:t>
            </a:r>
            <a:endParaRPr lang="pl-PL" sz="1700" b="0" i="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5363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EB6E80-BA76-547A-096C-E4F8056CDBF2}"/>
              </a:ext>
            </a:extLst>
          </p:cNvPr>
          <p:cNvSpPr>
            <a:spLocks noGrp="1"/>
          </p:cNvSpPr>
          <p:nvPr>
            <p:ph type="title"/>
          </p:nvPr>
        </p:nvSpPr>
        <p:spPr/>
        <p:txBody>
          <a:bodyPr>
            <a:normAutofit/>
          </a:bodyPr>
          <a:lstStyle/>
          <a:p>
            <a:pPr algn="ctr"/>
            <a:r>
              <a:rPr lang="pl-PL" sz="24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endParaRPr lang="pl-PL" sz="2400" dirty="0"/>
          </a:p>
        </p:txBody>
      </p:sp>
      <p:sp>
        <p:nvSpPr>
          <p:cNvPr id="3" name="Symbol zastępczy zawartości 2">
            <a:extLst>
              <a:ext uri="{FF2B5EF4-FFF2-40B4-BE49-F238E27FC236}">
                <a16:creationId xmlns:a16="http://schemas.microsoft.com/office/drawing/2014/main" id="{D532B7D5-F2A6-B5B7-CDF1-1C62488DC73E}"/>
              </a:ext>
            </a:extLst>
          </p:cNvPr>
          <p:cNvSpPr>
            <a:spLocks noGrp="1"/>
          </p:cNvSpPr>
          <p:nvPr>
            <p:ph idx="1"/>
          </p:nvPr>
        </p:nvSpPr>
        <p:spPr/>
        <p:txBody>
          <a:bodyPr>
            <a:normAutofit/>
          </a:bodyPr>
          <a:lstStyle/>
          <a:p>
            <a:pPr marL="0" indent="0" algn="just">
              <a:lnSpc>
                <a:spcPct val="150000"/>
              </a:lnSpc>
              <a:buNone/>
            </a:pPr>
            <a:r>
              <a:rPr lang="pl-PL" sz="2000" dirty="0">
                <a:latin typeface="Times New Roman" panose="02020603050405020304" pitchFamily="18" charset="0"/>
                <a:cs typeface="Times New Roman" panose="02020603050405020304" pitchFamily="18" charset="0"/>
              </a:rPr>
              <a:t>I</a:t>
            </a:r>
            <a:r>
              <a:rPr lang="pl-PL" sz="2000" b="0" i="0" u="none" strike="noStrike" baseline="0" dirty="0">
                <a:latin typeface="Times New Roman" panose="02020603050405020304" pitchFamily="18" charset="0"/>
                <a:cs typeface="Times New Roman" panose="02020603050405020304" pitchFamily="18" charset="0"/>
              </a:rPr>
              <a:t>nstytucja podstawienia oznacza, że można powołać spadkobiercę testamentowego na wypadek, gdyby inna osoba powołana jako spadkobierca ustawowy lub testamentowy nie chciała lub nie mogła być spadkobiercą.</a:t>
            </a:r>
          </a:p>
          <a:p>
            <a:pPr marL="0" indent="0" algn="just">
              <a:lnSpc>
                <a:spcPct val="150000"/>
              </a:lnSpc>
              <a:buNone/>
            </a:pPr>
            <a:r>
              <a:rPr lang="pl-PL" sz="2000" b="0" i="0" u="none" strike="noStrike" baseline="0" dirty="0">
                <a:latin typeface="Times New Roman" panose="02020603050405020304" pitchFamily="18" charset="0"/>
                <a:cs typeface="Times New Roman" panose="02020603050405020304" pitchFamily="18" charset="0"/>
              </a:rPr>
              <a:t>W prawie polskim wyróżnia się </a:t>
            </a:r>
            <a:r>
              <a:rPr lang="pl-PL" sz="2000" b="1" i="0" u="none" strike="noStrike" baseline="0" dirty="0">
                <a:latin typeface="Times New Roman" panose="02020603050405020304" pitchFamily="18" charset="0"/>
                <a:cs typeface="Times New Roman" panose="02020603050405020304" pitchFamily="18" charset="0"/>
              </a:rPr>
              <a:t>testamenty zwykłe i testamenty szczególne</a:t>
            </a:r>
            <a:r>
              <a:rPr lang="pl-PL" sz="2000" b="0" i="0" u="none" strike="noStrike" baseline="0" dirty="0">
                <a:latin typeface="Times New Roman" panose="02020603050405020304" pitchFamily="18" charset="0"/>
                <a:cs typeface="Times New Roman" panose="02020603050405020304" pitchFamily="18" charset="0"/>
              </a:rPr>
              <a:t>. Kryterium tego podziału stanowi dostępność formy testamentu. Testamenty zwykłe mogą być sporządzone zawsze, gdy tylko jest to zgodne z wolą testatora. Testamenty szczególne można sporządzić jedynie w razie wystąpienia ściśle określonych przez prawo okoliczności. </a:t>
            </a:r>
            <a:r>
              <a:rPr lang="pl-PL" sz="2000" b="1" i="0" u="none" strike="noStrike" baseline="0" dirty="0">
                <a:latin typeface="Times New Roman" panose="02020603050405020304" pitchFamily="18" charset="0"/>
                <a:cs typeface="Times New Roman" panose="02020603050405020304" pitchFamily="18" charset="0"/>
              </a:rPr>
              <a:t>Do testamentów zwykłych zaliczamy: testament własnoręczny, notarialny i urzędowy. Testamenty szczególne to: testament ustny, podróżny i wojskowy.</a:t>
            </a:r>
          </a:p>
          <a:p>
            <a:pPr marL="0" indent="0" algn="just">
              <a:lnSpc>
                <a:spcPct val="150000"/>
              </a:lnSpc>
              <a:buNone/>
            </a:pPr>
            <a:endParaRPr lang="pl-P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0862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79212B-2532-B56E-15B9-F01136434C22}"/>
              </a:ext>
            </a:extLst>
          </p:cNvPr>
          <p:cNvSpPr>
            <a:spLocks noGrp="1"/>
          </p:cNvSpPr>
          <p:nvPr>
            <p:ph type="title"/>
          </p:nvPr>
        </p:nvSpPr>
        <p:spPr/>
        <p:txBody>
          <a:bodyPr>
            <a:normAutofit/>
          </a:bodyPr>
          <a:lstStyle/>
          <a:p>
            <a:pPr algn="ctr"/>
            <a:r>
              <a:rPr lang="pl-PL" sz="24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endParaRPr lang="pl-PL" sz="2400" dirty="0"/>
          </a:p>
        </p:txBody>
      </p:sp>
      <p:sp>
        <p:nvSpPr>
          <p:cNvPr id="3" name="Symbol zastępczy zawartości 2">
            <a:extLst>
              <a:ext uri="{FF2B5EF4-FFF2-40B4-BE49-F238E27FC236}">
                <a16:creationId xmlns:a16="http://schemas.microsoft.com/office/drawing/2014/main" id="{FA36E7E2-ACC3-5177-DBDA-51BCFB95382A}"/>
              </a:ext>
            </a:extLst>
          </p:cNvPr>
          <p:cNvSpPr>
            <a:spLocks noGrp="1"/>
          </p:cNvSpPr>
          <p:nvPr>
            <p:ph idx="1"/>
          </p:nvPr>
        </p:nvSpPr>
        <p:spPr/>
        <p:txBody>
          <a:bodyPr>
            <a:normAutofit lnSpcReduction="10000"/>
          </a:bodyPr>
          <a:lstStyle/>
          <a:p>
            <a:pPr marL="0" indent="0" algn="just">
              <a:lnSpc>
                <a:spcPct val="150000"/>
              </a:lnSpc>
              <a:buNone/>
            </a:pPr>
            <a:r>
              <a:rPr lang="pl-PL" sz="1800" b="1" i="0" u="none" strike="noStrike" baseline="0" dirty="0">
                <a:latin typeface="Times New Roman" panose="02020603050405020304" pitchFamily="18" charset="0"/>
                <a:cs typeface="Times New Roman" panose="02020603050405020304" pitchFamily="18" charset="0"/>
              </a:rPr>
              <a:t>Testament własnoręczny (holograficzny) </a:t>
            </a:r>
            <a:r>
              <a:rPr lang="pl-PL" sz="1800" b="0" i="0" u="none" strike="noStrike" baseline="0" dirty="0">
                <a:latin typeface="Times New Roman" panose="02020603050405020304" pitchFamily="18" charset="0"/>
                <a:cs typeface="Times New Roman" panose="02020603050405020304" pitchFamily="18" charset="0"/>
              </a:rPr>
              <a:t>jest ważny, jeżeli spadkodawca napisze go pismem ręcznym, podpisze i opatrzy datą. Podpis musi być czytelny i zawierać co najmniej nazwisko. Testament</a:t>
            </a:r>
            <a:r>
              <a:rPr lang="pl-PL" sz="1800" dirty="0">
                <a:latin typeface="Times New Roman" panose="02020603050405020304" pitchFamily="18" charset="0"/>
                <a:cs typeface="Times New Roman" panose="02020603050405020304" pitchFamily="18" charset="0"/>
              </a:rPr>
              <a:t> </a:t>
            </a:r>
            <a:r>
              <a:rPr lang="pl-PL" sz="1800" b="0" i="0" u="none" strike="noStrike" baseline="0" dirty="0">
                <a:latin typeface="Times New Roman" panose="02020603050405020304" pitchFamily="18" charset="0"/>
                <a:cs typeface="Times New Roman" panose="02020603050405020304" pitchFamily="18" charset="0"/>
              </a:rPr>
              <a:t>nie może być napisany na maszynie albo przez inną osobę i tylko podpisany przez spadkodawcę, ponieważ jest wtedy nieważny.</a:t>
            </a:r>
          </a:p>
          <a:p>
            <a:pPr marL="0" indent="0" algn="just">
              <a:lnSpc>
                <a:spcPct val="150000"/>
              </a:lnSpc>
              <a:buNone/>
            </a:pPr>
            <a:r>
              <a:rPr lang="pl-PL" sz="1800" b="1" i="0" u="none" strike="noStrike" baseline="0" dirty="0">
                <a:solidFill>
                  <a:srgbClr val="231F20"/>
                </a:solidFill>
                <a:latin typeface="Times New Roman" panose="02020603050405020304" pitchFamily="18" charset="0"/>
                <a:cs typeface="Times New Roman" panose="02020603050405020304" pitchFamily="18" charset="0"/>
              </a:rPr>
              <a:t>Testament</a:t>
            </a:r>
            <a:r>
              <a:rPr lang="pl-PL" sz="1800" b="0" i="0" u="none" strike="noStrike" baseline="0" dirty="0">
                <a:solidFill>
                  <a:srgbClr val="231F20"/>
                </a:solidFill>
                <a:latin typeface="Times New Roman" panose="02020603050405020304" pitchFamily="18" charset="0"/>
                <a:cs typeface="Times New Roman" panose="02020603050405020304" pitchFamily="18" charset="0"/>
              </a:rPr>
              <a:t> zwykły może być sporządzony także </a:t>
            </a:r>
            <a:r>
              <a:rPr lang="pl-PL" sz="1800" b="1" i="0" u="none" strike="noStrike" baseline="0" dirty="0">
                <a:solidFill>
                  <a:srgbClr val="231F20"/>
                </a:solidFill>
                <a:latin typeface="Times New Roman" panose="02020603050405020304" pitchFamily="18" charset="0"/>
                <a:cs typeface="Times New Roman" panose="02020603050405020304" pitchFamily="18" charset="0"/>
              </a:rPr>
              <a:t>w formie aktu notarialnego</a:t>
            </a:r>
            <a:r>
              <a:rPr lang="pl-PL" sz="1800" b="0" i="0" u="none" strike="noStrike" baseline="0" dirty="0">
                <a:solidFill>
                  <a:srgbClr val="231F20"/>
                </a:solidFill>
                <a:latin typeface="Times New Roman" panose="02020603050405020304" pitchFamily="18" charset="0"/>
                <a:cs typeface="Times New Roman" panose="02020603050405020304" pitchFamily="18" charset="0"/>
              </a:rPr>
              <a:t>. Nie ma on większej mocy prawnej niż testament własnoręczny. Z tej formy spadkodawca korzysta najczęściej wtedy, gdy zależy mu na poprawności sformułowań użytych w testamencie albo na jego przechowaniu.</a:t>
            </a:r>
          </a:p>
          <a:p>
            <a:pPr marL="0" indent="0" algn="just">
              <a:lnSpc>
                <a:spcPct val="150000"/>
              </a:lnSpc>
              <a:buNone/>
            </a:pPr>
            <a:r>
              <a:rPr lang="pl-PL" sz="1800" b="0" i="0" u="none" strike="noStrike" baseline="0" dirty="0">
                <a:solidFill>
                  <a:srgbClr val="231F20"/>
                </a:solidFill>
                <a:latin typeface="Times New Roman" panose="02020603050405020304" pitchFamily="18" charset="0"/>
                <a:cs typeface="Times New Roman" panose="02020603050405020304" pitchFamily="18" charset="0"/>
              </a:rPr>
              <a:t>Ostatnim testamentem zwykłym jest </a:t>
            </a:r>
            <a:r>
              <a:rPr lang="pl-PL" sz="1800" b="1" i="0" u="none" strike="noStrike" baseline="0" dirty="0">
                <a:solidFill>
                  <a:srgbClr val="231F20"/>
                </a:solidFill>
                <a:latin typeface="Times New Roman" panose="02020603050405020304" pitchFamily="18" charset="0"/>
                <a:cs typeface="Times New Roman" panose="02020603050405020304" pitchFamily="18" charset="0"/>
              </a:rPr>
              <a:t>testament urzędowy (</a:t>
            </a:r>
            <a:r>
              <a:rPr lang="pl-PL" sz="1800" b="1" i="0" u="none" strike="noStrike" baseline="0" dirty="0" err="1">
                <a:solidFill>
                  <a:srgbClr val="231F20"/>
                </a:solidFill>
                <a:latin typeface="Times New Roman" panose="02020603050405020304" pitchFamily="18" charset="0"/>
                <a:cs typeface="Times New Roman" panose="02020603050405020304" pitchFamily="18" charset="0"/>
              </a:rPr>
              <a:t>allograficzny</a:t>
            </a:r>
            <a:r>
              <a:rPr lang="pl-PL" sz="1800" b="1" i="0" u="none" strike="noStrike" baseline="0" dirty="0">
                <a:solidFill>
                  <a:srgbClr val="231F20"/>
                </a:solidFill>
                <a:latin typeface="Times New Roman" panose="02020603050405020304" pitchFamily="18" charset="0"/>
                <a:cs typeface="Times New Roman" panose="02020603050405020304" pitchFamily="18" charset="0"/>
              </a:rPr>
              <a:t>)</a:t>
            </a:r>
            <a:r>
              <a:rPr lang="pl-PL" sz="1800" b="0" i="0" u="none" strike="noStrike" baseline="0" dirty="0">
                <a:solidFill>
                  <a:srgbClr val="231F20"/>
                </a:solidFill>
                <a:latin typeface="Times New Roman" panose="02020603050405020304" pitchFamily="18" charset="0"/>
                <a:cs typeface="Times New Roman" panose="02020603050405020304" pitchFamily="18" charset="0"/>
              </a:rPr>
              <a:t>. Polega on na oświadczeniu przez spadkodawcę jego ostatniej woli w obecności dwóch świadków wobec wójta (burmistrza, prezydenta miasta), starosty, marszałka województwa, sekretarza powiatu albo gminy lub kierownika urzędu stanu cywilnego.</a:t>
            </a:r>
            <a:endParaRPr lang="pl-PL"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3927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0F9C3D-3CD4-A271-56DF-4D86671CC747}"/>
              </a:ext>
            </a:extLst>
          </p:cNvPr>
          <p:cNvSpPr>
            <a:spLocks noGrp="1"/>
          </p:cNvSpPr>
          <p:nvPr>
            <p:ph type="title"/>
          </p:nvPr>
        </p:nvSpPr>
        <p:spPr/>
        <p:txBody>
          <a:bodyPr>
            <a:normAutofit/>
          </a:bodyPr>
          <a:lstStyle/>
          <a:p>
            <a:pPr algn="ctr"/>
            <a:r>
              <a:rPr lang="pl-PL" sz="24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endParaRPr lang="pl-PL" sz="2400" dirty="0"/>
          </a:p>
        </p:txBody>
      </p:sp>
      <p:sp>
        <p:nvSpPr>
          <p:cNvPr id="3" name="Symbol zastępczy zawartości 2">
            <a:extLst>
              <a:ext uri="{FF2B5EF4-FFF2-40B4-BE49-F238E27FC236}">
                <a16:creationId xmlns:a16="http://schemas.microsoft.com/office/drawing/2014/main" id="{FB38A910-2197-71FB-CB57-4E7C452C39AE}"/>
              </a:ext>
            </a:extLst>
          </p:cNvPr>
          <p:cNvSpPr>
            <a:spLocks noGrp="1"/>
          </p:cNvSpPr>
          <p:nvPr>
            <p:ph idx="1"/>
          </p:nvPr>
        </p:nvSpPr>
        <p:spPr/>
        <p:txBody>
          <a:bodyPr>
            <a:normAutofit fontScale="92500" lnSpcReduction="20000"/>
          </a:bodyPr>
          <a:lstStyle/>
          <a:p>
            <a:pPr marL="0" indent="0" algn="just">
              <a:lnSpc>
                <a:spcPct val="150000"/>
              </a:lnSpc>
              <a:buNone/>
            </a:pPr>
            <a:r>
              <a:rPr lang="pl-PL" sz="2000" b="0" i="0" u="none" strike="noStrike" baseline="0" dirty="0">
                <a:latin typeface="Times New Roman" panose="02020603050405020304" pitchFamily="18" charset="0"/>
                <a:cs typeface="Times New Roman" panose="02020603050405020304" pitchFamily="18" charset="0"/>
              </a:rPr>
              <a:t>Pierwszym testamentem szczególnym jest </a:t>
            </a:r>
            <a:r>
              <a:rPr lang="pl-PL" sz="2000" b="1" i="0" u="none" strike="noStrike" baseline="0" dirty="0">
                <a:latin typeface="Times New Roman" panose="02020603050405020304" pitchFamily="18" charset="0"/>
                <a:cs typeface="Times New Roman" panose="02020603050405020304" pitchFamily="18" charset="0"/>
              </a:rPr>
              <a:t>testament ustny</a:t>
            </a:r>
            <a:r>
              <a:rPr lang="pl-PL" sz="2000" b="0" i="0" u="none" strike="noStrike" baseline="0" dirty="0">
                <a:latin typeface="Times New Roman" panose="02020603050405020304" pitchFamily="18" charset="0"/>
                <a:cs typeface="Times New Roman" panose="02020603050405020304" pitchFamily="18" charset="0"/>
              </a:rPr>
              <a:t>. Sporządza się go przez ustne oświadczenie woli w obecności co najmniej trzech świadków. Testament można sporządzić ustnie tylko wtedy, gdy zachodzi obawa rychłej śmierci albo jeżeli wskutek szczególnych okoliczności zachowanie zwykłej formy jest niemożliwe lub bardzo utrudnione (np. katastrofa żywiołowa). Treść sporządzonego ustnie testamentu może być stwierdzona w następujący sposób:</a:t>
            </a:r>
          </a:p>
          <a:p>
            <a:pPr algn="just">
              <a:lnSpc>
                <a:spcPct val="150000"/>
              </a:lnSpc>
              <a:buFontTx/>
              <a:buChar char="-"/>
            </a:pPr>
            <a:r>
              <a:rPr lang="pl-PL" sz="2000" b="0" i="0" u="none" strike="noStrike" baseline="0" dirty="0">
                <a:latin typeface="Times New Roman" panose="02020603050405020304" pitchFamily="18" charset="0"/>
                <a:cs typeface="Times New Roman" panose="02020603050405020304" pitchFamily="18" charset="0"/>
              </a:rPr>
              <a:t>jeden ze świadków albo osoba trzecia spisze oświadczenie spadkodawcy przed upływem 1 roku od jego złożenia z podaniem daty i miejsca sporządzenia pisma, a pismo to podpiszą spadkodawca i dwaj świadkowie albo wszyscy świadkowie;</a:t>
            </a:r>
          </a:p>
          <a:p>
            <a:pPr algn="just">
              <a:lnSpc>
                <a:spcPct val="150000"/>
              </a:lnSpc>
              <a:buFontTx/>
              <a:buChar char="-"/>
            </a:pPr>
            <a:r>
              <a:rPr lang="pl-PL" sz="2000" b="0" i="0" u="none" strike="noStrike" baseline="0" dirty="0">
                <a:latin typeface="Times New Roman" panose="02020603050405020304" pitchFamily="18" charset="0"/>
                <a:cs typeface="Times New Roman" panose="02020603050405020304" pitchFamily="18" charset="0"/>
              </a:rPr>
              <a:t>w terminie 6 miesięcy od dnia otwarcia spadku świadkowie złożą przed sądem zgodne zeznania; wyjątkowo sąd może poprzestać na zeznaniach dwóch świadków.</a:t>
            </a:r>
            <a:endParaRPr lang="pl-P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9524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D8AF63-C2C9-0FF9-EE38-D4B1670E97C8}"/>
              </a:ext>
            </a:extLst>
          </p:cNvPr>
          <p:cNvSpPr>
            <a:spLocks noGrp="1"/>
          </p:cNvSpPr>
          <p:nvPr>
            <p:ph type="title"/>
          </p:nvPr>
        </p:nvSpPr>
        <p:spPr/>
        <p:txBody>
          <a:bodyPr>
            <a:normAutofit/>
          </a:bodyPr>
          <a:lstStyle/>
          <a:p>
            <a:pPr algn="ctr"/>
            <a:r>
              <a:rPr lang="pl-PL" sz="24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endParaRPr lang="pl-PL" sz="2400" dirty="0"/>
          </a:p>
        </p:txBody>
      </p:sp>
      <p:sp>
        <p:nvSpPr>
          <p:cNvPr id="3" name="Symbol zastępczy zawartości 2">
            <a:extLst>
              <a:ext uri="{FF2B5EF4-FFF2-40B4-BE49-F238E27FC236}">
                <a16:creationId xmlns:a16="http://schemas.microsoft.com/office/drawing/2014/main" id="{AF719C91-01E0-2828-32C8-E45C294A704C}"/>
              </a:ext>
            </a:extLst>
          </p:cNvPr>
          <p:cNvSpPr>
            <a:spLocks noGrp="1"/>
          </p:cNvSpPr>
          <p:nvPr>
            <p:ph idx="1"/>
          </p:nvPr>
        </p:nvSpPr>
        <p:spPr/>
        <p:txBody>
          <a:bodyPr>
            <a:normAutofit/>
          </a:bodyPr>
          <a:lstStyle/>
          <a:p>
            <a:pPr marL="0" indent="0" algn="just">
              <a:lnSpc>
                <a:spcPct val="150000"/>
              </a:lnSpc>
              <a:buNone/>
            </a:pPr>
            <a:r>
              <a:rPr lang="pl-PL" sz="2000" b="0" i="0" u="none" strike="noStrike" baseline="0" dirty="0">
                <a:latin typeface="Times New Roman" panose="02020603050405020304" pitchFamily="18" charset="0"/>
                <a:cs typeface="Times New Roman" panose="02020603050405020304" pitchFamily="18" charset="0"/>
              </a:rPr>
              <a:t>Do testamentów szczególnych należą także </a:t>
            </a:r>
            <a:r>
              <a:rPr lang="pl-PL" sz="2000" b="1" i="0" u="none" strike="noStrike" baseline="0" dirty="0">
                <a:latin typeface="Times New Roman" panose="02020603050405020304" pitchFamily="18" charset="0"/>
                <a:cs typeface="Times New Roman" panose="02020603050405020304" pitchFamily="18" charset="0"/>
              </a:rPr>
              <a:t>testament sporządzony podczas podróży na polskim statku morskim lub powietrznym </a:t>
            </a:r>
            <a:r>
              <a:rPr lang="pl-PL" sz="2000" b="0" i="0" u="none" strike="noStrike" baseline="0" dirty="0">
                <a:latin typeface="Times New Roman" panose="02020603050405020304" pitchFamily="18" charset="0"/>
                <a:cs typeface="Times New Roman" panose="02020603050405020304" pitchFamily="18" charset="0"/>
              </a:rPr>
              <a:t>przed dowódcą statku lub jego zastępcą oraz </a:t>
            </a:r>
            <a:r>
              <a:rPr lang="pl-PL" sz="2000" b="1" i="0" u="none" strike="noStrike" baseline="0" dirty="0">
                <a:latin typeface="Times New Roman" panose="02020603050405020304" pitchFamily="18" charset="0"/>
                <a:cs typeface="Times New Roman" panose="02020603050405020304" pitchFamily="18" charset="0"/>
              </a:rPr>
              <a:t>tzw. testament wojskowy</a:t>
            </a:r>
            <a:r>
              <a:rPr lang="pl-PL" sz="2000" b="0" i="0" u="none" strike="noStrike" baseline="0" dirty="0">
                <a:latin typeface="Times New Roman" panose="02020603050405020304" pitchFamily="18" charset="0"/>
                <a:cs typeface="Times New Roman" panose="02020603050405020304" pitchFamily="18" charset="0"/>
              </a:rPr>
              <a:t>. Obecnie testamenty te nie mają jednak większego praktycznego znaczenia.</a:t>
            </a:r>
          </a:p>
          <a:p>
            <a:pPr marL="0" indent="0" algn="just">
              <a:lnSpc>
                <a:spcPct val="150000"/>
              </a:lnSpc>
              <a:buNone/>
            </a:pPr>
            <a:r>
              <a:rPr lang="pl-PL" sz="2000" b="1" i="0" u="none" strike="noStrike" baseline="0" dirty="0">
                <a:latin typeface="Times New Roman" panose="02020603050405020304" pitchFamily="18" charset="0"/>
                <a:cs typeface="Times New Roman" panose="02020603050405020304" pitchFamily="18" charset="0"/>
              </a:rPr>
              <a:t>Zapis zwykły </a:t>
            </a:r>
            <a:r>
              <a:rPr lang="pl-PL" sz="2000" b="0" i="0" u="none" strike="noStrike" baseline="0" dirty="0">
                <a:latin typeface="Times New Roman" panose="02020603050405020304" pitchFamily="18" charset="0"/>
                <a:cs typeface="Times New Roman" panose="02020603050405020304" pitchFamily="18" charset="0"/>
              </a:rPr>
              <a:t>jest rozporządzeniem spadkodawcy zawartym w testamencie, w którym nakłada on na spadkobiercę obowiązek dokonania określonego przysporzenia majątkowego na rzecz innej osoby. Osoba, na której rzecz dokonany jest zapis, nazywa się zapisobiorcą i z chwilą otwarcia spadku ma ona roszczenie do spadkobiercy o wykonanie zapisu. Zapis jest stosowany najczęściej wtedy, gdy spadkodawca chce przeznaczyć dla innej osoby niż spadkobierca pewne określone składniki swojego majątku (np. samochód, obraz itp.).</a:t>
            </a:r>
            <a:endParaRPr lang="pl-P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8463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171AE4-B745-357E-BD26-7FCC40119AE9}"/>
              </a:ext>
            </a:extLst>
          </p:cNvPr>
          <p:cNvSpPr>
            <a:spLocks noGrp="1"/>
          </p:cNvSpPr>
          <p:nvPr>
            <p:ph type="title"/>
          </p:nvPr>
        </p:nvSpPr>
        <p:spPr/>
        <p:txBody>
          <a:bodyPr>
            <a:normAutofit/>
          </a:bodyPr>
          <a:lstStyle/>
          <a:p>
            <a:pPr algn="ctr"/>
            <a:r>
              <a:rPr lang="pl-PL" sz="24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endParaRPr lang="pl-PL" sz="2400" dirty="0"/>
          </a:p>
        </p:txBody>
      </p:sp>
      <p:sp>
        <p:nvSpPr>
          <p:cNvPr id="3" name="Symbol zastępczy zawartości 2">
            <a:extLst>
              <a:ext uri="{FF2B5EF4-FFF2-40B4-BE49-F238E27FC236}">
                <a16:creationId xmlns:a16="http://schemas.microsoft.com/office/drawing/2014/main" id="{50C81DEC-9C0C-806C-495F-B0D1D31ECB39}"/>
              </a:ext>
            </a:extLst>
          </p:cNvPr>
          <p:cNvSpPr>
            <a:spLocks noGrp="1"/>
          </p:cNvSpPr>
          <p:nvPr>
            <p:ph idx="1"/>
          </p:nvPr>
        </p:nvSpPr>
        <p:spPr/>
        <p:txBody>
          <a:bodyPr>
            <a:normAutofit/>
          </a:bodyPr>
          <a:lstStyle/>
          <a:p>
            <a:pPr marL="0" indent="0" algn="just">
              <a:lnSpc>
                <a:spcPct val="150000"/>
              </a:lnSpc>
              <a:buNone/>
            </a:pPr>
            <a:r>
              <a:rPr lang="pl-PL" sz="1800" b="0" i="0" u="none" strike="noStrike" baseline="0" dirty="0">
                <a:latin typeface="Times New Roman" panose="02020603050405020304" pitchFamily="18" charset="0"/>
                <a:cs typeface="Times New Roman" panose="02020603050405020304" pitchFamily="18" charset="0"/>
              </a:rPr>
              <a:t>Obok zapisu zwykłego w prawie polskim obowiązuje </a:t>
            </a:r>
            <a:r>
              <a:rPr lang="pl-PL" sz="1800" b="1" i="0" u="none" strike="noStrike" baseline="0" dirty="0">
                <a:latin typeface="Times New Roman" panose="02020603050405020304" pitchFamily="18" charset="0"/>
                <a:cs typeface="Times New Roman" panose="02020603050405020304" pitchFamily="18" charset="0"/>
              </a:rPr>
              <a:t>tzw. zapis windykacyjny</a:t>
            </a:r>
            <a:r>
              <a:rPr lang="pl-PL" sz="1800" b="0" i="0" u="none" strike="noStrike" baseline="0" dirty="0">
                <a:latin typeface="Times New Roman" panose="02020603050405020304" pitchFamily="18" charset="0"/>
                <a:cs typeface="Times New Roman" panose="02020603050405020304" pitchFamily="18" charset="0"/>
              </a:rPr>
              <a:t>. Zapis windykacyjny polega na tym, że spadkodawca postanawia, że oznaczona osoba nabywa przedmiot zapisu z chwilą otwarcia spadku. Przedmiotem zapisu windykacyjnego może być</a:t>
            </a:r>
            <a:r>
              <a:rPr lang="pl-PL" sz="1800" dirty="0">
                <a:latin typeface="Times New Roman" panose="02020603050405020304" pitchFamily="18" charset="0"/>
                <a:cs typeface="Times New Roman" panose="02020603050405020304" pitchFamily="18" charset="0"/>
              </a:rPr>
              <a:t> np. samochód, księgozbiór, meble, mieszkanie, dom, działka.</a:t>
            </a:r>
            <a:endParaRPr lang="pl-PL"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buNone/>
            </a:pPr>
            <a:r>
              <a:rPr lang="pl-PL" sz="1800" b="0" i="0" u="none" strike="noStrike" baseline="0" dirty="0">
                <a:latin typeface="Times New Roman" panose="02020603050405020304" pitchFamily="18" charset="0"/>
                <a:cs typeface="Times New Roman" panose="02020603050405020304" pitchFamily="18" charset="0"/>
              </a:rPr>
              <a:t>Różnica między zapisem windykacyjnym a zapisem zwykłym polega na tym, że w przypadku zapisu zwykłego zapisobiorca nabywa nie przedmiot zapisu, ale roszczenie o wykonanie zapisu. Dopiero realizacja tego roszczenia powoduje wejście określonego przysporzenia do majątku zapisobiorcy. W przypadku zapisu windykacyjnego nabycie przedmiotu tego zapisu następuje już z chwilą otwarcia spadku. Z</a:t>
            </a:r>
            <a:r>
              <a:rPr lang="pl-PL" sz="1800" b="0" i="0" u="none" strike="noStrike" baseline="0" dirty="0">
                <a:solidFill>
                  <a:srgbClr val="231F20"/>
                </a:solidFill>
                <a:latin typeface="Times New Roman" panose="02020603050405020304" pitchFamily="18" charset="0"/>
                <a:cs typeface="Times New Roman" panose="02020603050405020304" pitchFamily="18" charset="0"/>
              </a:rPr>
              <a:t>apis windykacyjny może znaleźć się wyłącznie w testamencie sporządzonym w formie aktu notarialnego.</a:t>
            </a:r>
            <a:endParaRPr lang="pl-PL"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9648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7FE45E-9C9E-63F3-F098-7806B9E25490}"/>
              </a:ext>
            </a:extLst>
          </p:cNvPr>
          <p:cNvSpPr>
            <a:spLocks noGrp="1"/>
          </p:cNvSpPr>
          <p:nvPr>
            <p:ph type="title"/>
          </p:nvPr>
        </p:nvSpPr>
        <p:spPr/>
        <p:txBody>
          <a:bodyPr>
            <a:normAutofit/>
          </a:bodyPr>
          <a:lstStyle/>
          <a:p>
            <a:pPr algn="ctr"/>
            <a:r>
              <a:rPr lang="pl-PL" sz="24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endParaRPr lang="pl-PL" sz="2400" dirty="0"/>
          </a:p>
        </p:txBody>
      </p:sp>
      <p:sp>
        <p:nvSpPr>
          <p:cNvPr id="3" name="Symbol zastępczy zawartości 2">
            <a:extLst>
              <a:ext uri="{FF2B5EF4-FFF2-40B4-BE49-F238E27FC236}">
                <a16:creationId xmlns:a16="http://schemas.microsoft.com/office/drawing/2014/main" id="{E8A734A1-F410-DA96-31FA-A03408A278D0}"/>
              </a:ext>
            </a:extLst>
          </p:cNvPr>
          <p:cNvSpPr>
            <a:spLocks noGrp="1"/>
          </p:cNvSpPr>
          <p:nvPr>
            <p:ph idx="1"/>
          </p:nvPr>
        </p:nvSpPr>
        <p:spPr/>
        <p:txBody>
          <a:bodyPr>
            <a:noAutofit/>
          </a:bodyPr>
          <a:lstStyle/>
          <a:p>
            <a:pPr marL="0" indent="0" algn="just">
              <a:lnSpc>
                <a:spcPct val="150000"/>
              </a:lnSpc>
              <a:buNone/>
            </a:pPr>
            <a:r>
              <a:rPr lang="pl-PL" sz="2000" b="1" i="0" u="none" strike="noStrike" baseline="0" dirty="0">
                <a:latin typeface="Times New Roman" panose="02020603050405020304" pitchFamily="18" charset="0"/>
                <a:cs typeface="Times New Roman" panose="02020603050405020304" pitchFamily="18" charset="0"/>
              </a:rPr>
              <a:t>Polecenie</a:t>
            </a:r>
            <a:r>
              <a:rPr lang="pl-PL" sz="2000" b="0" i="0" u="none" strike="noStrike" baseline="0" dirty="0">
                <a:latin typeface="Times New Roman" panose="02020603050405020304" pitchFamily="18" charset="0"/>
                <a:cs typeface="Times New Roman" panose="02020603050405020304" pitchFamily="18" charset="0"/>
              </a:rPr>
              <a:t> polega na nałożeniu na spadkobiercę lub zapisobiorcę obowiązku określonego działania lub zaniechania, nie czyniąc nikogo wierzycielem.</a:t>
            </a:r>
          </a:p>
          <a:p>
            <a:pPr marL="0" indent="0" algn="just">
              <a:lnSpc>
                <a:spcPct val="150000"/>
              </a:lnSpc>
              <a:buNone/>
            </a:pPr>
            <a:r>
              <a:rPr lang="pl-PL" sz="2000" b="1" i="0" u="none" strike="noStrike" baseline="0" dirty="0">
                <a:latin typeface="Times New Roman" panose="02020603050405020304" pitchFamily="18" charset="0"/>
                <a:cs typeface="Times New Roman" panose="02020603050405020304" pitchFamily="18" charset="0"/>
              </a:rPr>
              <a:t>Spadkobierca może przypadający mu spadek przyjąć wprost, przyjąć z dobrodziejstwem inwentarza lub też go odrzucić. </a:t>
            </a:r>
            <a:r>
              <a:rPr lang="pl-PL" sz="2000" b="0" i="0" u="none" strike="noStrike" baseline="0" dirty="0">
                <a:latin typeface="Times New Roman" panose="02020603050405020304" pitchFamily="18" charset="0"/>
                <a:cs typeface="Times New Roman" panose="02020603050405020304" pitchFamily="18" charset="0"/>
              </a:rPr>
              <a:t>Dotyczy to zarówno dziedziczenia ustawowego, jak i testamentowego. Termin do złożenia oświadczenia wynosi 6 miesięcy od dnia, gdy spadkobierca dowiedział się o tytule swojego powołania, czyli dowiedział się, że dziedziczy po określonym spadkodawcy. Oświadczenie składa się przed sądem lub notariuszem. Dla wzmożenia ochrony spadkobierców wprowadzono zasadę, że brak oświadczenia spadkobiercy w tym terminie jest</a:t>
            </a:r>
            <a:r>
              <a:rPr lang="pl-PL" sz="2000" dirty="0">
                <a:latin typeface="Times New Roman" panose="02020603050405020304" pitchFamily="18" charset="0"/>
                <a:cs typeface="Times New Roman" panose="02020603050405020304" pitchFamily="18" charset="0"/>
              </a:rPr>
              <a:t> </a:t>
            </a:r>
            <a:r>
              <a:rPr lang="pl-PL" sz="2000" b="0" i="0" u="none" strike="noStrike" baseline="0" dirty="0">
                <a:latin typeface="Times New Roman" panose="02020603050405020304" pitchFamily="18" charset="0"/>
                <a:cs typeface="Times New Roman" panose="02020603050405020304" pitchFamily="18" charset="0"/>
              </a:rPr>
              <a:t>jednoznaczny z przyjęciem spadku z dobrodziejstwem inwentarza.</a:t>
            </a:r>
            <a:endParaRPr lang="pl-P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5595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4C60FD1-E4E8-C580-2FB2-9D6181EAF830}"/>
              </a:ext>
            </a:extLst>
          </p:cNvPr>
          <p:cNvSpPr>
            <a:spLocks noGrp="1"/>
          </p:cNvSpPr>
          <p:nvPr>
            <p:ph type="title"/>
          </p:nvPr>
        </p:nvSpPr>
        <p:spPr/>
        <p:txBody>
          <a:bodyPr>
            <a:normAutofit/>
          </a:bodyPr>
          <a:lstStyle/>
          <a:p>
            <a:pPr algn="ctr"/>
            <a:r>
              <a:rPr lang="pl-PL" sz="24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endParaRPr lang="pl-PL" sz="2400" dirty="0"/>
          </a:p>
        </p:txBody>
      </p:sp>
      <p:sp>
        <p:nvSpPr>
          <p:cNvPr id="3" name="Symbol zastępczy zawartości 2">
            <a:extLst>
              <a:ext uri="{FF2B5EF4-FFF2-40B4-BE49-F238E27FC236}">
                <a16:creationId xmlns:a16="http://schemas.microsoft.com/office/drawing/2014/main" id="{B30E3645-CFCD-D91D-B82F-A19A6C902190}"/>
              </a:ext>
            </a:extLst>
          </p:cNvPr>
          <p:cNvSpPr>
            <a:spLocks noGrp="1"/>
          </p:cNvSpPr>
          <p:nvPr>
            <p:ph idx="1"/>
          </p:nvPr>
        </p:nvSpPr>
        <p:spPr/>
        <p:txBody>
          <a:bodyPr>
            <a:noAutofit/>
          </a:bodyPr>
          <a:lstStyle/>
          <a:p>
            <a:pPr marL="0" indent="0" algn="just">
              <a:lnSpc>
                <a:spcPct val="150000"/>
              </a:lnSpc>
              <a:buNone/>
            </a:pPr>
            <a:r>
              <a:rPr lang="pl-PL" sz="1800" b="1" i="0" u="none" strike="noStrike" baseline="0" dirty="0">
                <a:latin typeface="Times New Roman" panose="02020603050405020304" pitchFamily="18" charset="0"/>
                <a:cs typeface="Times New Roman" panose="02020603050405020304" pitchFamily="18" charset="0"/>
              </a:rPr>
              <a:t>Przyjęcie spadku wprost </a:t>
            </a:r>
            <a:r>
              <a:rPr lang="pl-PL" sz="1800" b="0" i="0" u="none" strike="noStrike" baseline="0" dirty="0">
                <a:latin typeface="Times New Roman" panose="02020603050405020304" pitchFamily="18" charset="0"/>
                <a:cs typeface="Times New Roman" panose="02020603050405020304" pitchFamily="18" charset="0"/>
              </a:rPr>
              <a:t>oznacza, że spadkobierca ostatecznie wszedł w ogół praw i obowiązków majątkowych spadkodawcy, czyli że odpowiada w pełnym zakresie za długi spadkowe, i to nie tylko majątkiem pochodzącym ze spadku, ale całym swoim majątkiem osobistym. W razie gdy jest kilku spadkobierców, odpowiadają oni solidarnie.</a:t>
            </a:r>
          </a:p>
          <a:p>
            <a:pPr marL="0" indent="0" algn="just">
              <a:lnSpc>
                <a:spcPct val="150000"/>
              </a:lnSpc>
              <a:buNone/>
            </a:pPr>
            <a:r>
              <a:rPr lang="pl-PL" sz="1800" b="1" i="0" u="none" strike="noStrike" baseline="0" dirty="0">
                <a:latin typeface="Times New Roman" panose="02020603050405020304" pitchFamily="18" charset="0"/>
                <a:cs typeface="Times New Roman" panose="02020603050405020304" pitchFamily="18" charset="0"/>
              </a:rPr>
              <a:t>Przyjęcie spadku z dobrodziejstwem inwentarza </a:t>
            </a:r>
            <a:r>
              <a:rPr lang="pl-PL" sz="1800" b="0" i="0" u="none" strike="noStrike" baseline="0" dirty="0">
                <a:latin typeface="Times New Roman" panose="02020603050405020304" pitchFamily="18" charset="0"/>
                <a:cs typeface="Times New Roman" panose="02020603050405020304" pitchFamily="18" charset="0"/>
              </a:rPr>
              <a:t>oznacza natomiast, że spadkobierca odpowiada wprawdzie z całego swojego majątku, ale tylko do pewnej wysokości. Wysokość tę wyznacza tzw. stan czynny spadku, określony w inwentarzu (chodzi o wchodzące w skład spadku aktywa).</a:t>
            </a:r>
          </a:p>
          <a:p>
            <a:pPr marL="0" indent="0" algn="just">
              <a:lnSpc>
                <a:spcPct val="150000"/>
              </a:lnSpc>
              <a:buNone/>
            </a:pPr>
            <a:r>
              <a:rPr lang="pl-PL" sz="1800" b="0" i="0" u="none" strike="noStrike" baseline="0" dirty="0">
                <a:latin typeface="Times New Roman" panose="02020603050405020304" pitchFamily="18" charset="0"/>
                <a:cs typeface="Times New Roman" panose="02020603050405020304" pitchFamily="18" charset="0"/>
              </a:rPr>
              <a:t>W razie </a:t>
            </a:r>
            <a:r>
              <a:rPr lang="pl-PL" sz="1800" b="1" i="0" u="none" strike="noStrike" baseline="0" dirty="0">
                <a:latin typeface="Times New Roman" panose="02020603050405020304" pitchFamily="18" charset="0"/>
                <a:cs typeface="Times New Roman" panose="02020603050405020304" pitchFamily="18" charset="0"/>
              </a:rPr>
              <a:t>odrzucenia spadku </a:t>
            </a:r>
            <a:r>
              <a:rPr lang="pl-PL" sz="1800" b="0" i="0" u="none" strike="noStrike" baseline="0" dirty="0">
                <a:latin typeface="Times New Roman" panose="02020603050405020304" pitchFamily="18" charset="0"/>
                <a:cs typeface="Times New Roman" panose="02020603050405020304" pitchFamily="18" charset="0"/>
              </a:rPr>
              <a:t>spadkobierca zostaje wyłączony od dziedziczenia, tak jakby nie dożył otwarcia spadku. Oczywiście nie ponosi wówczas także odpowiedzialności za długi spadkowe.</a:t>
            </a:r>
            <a:endParaRPr lang="pl-PL"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9161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C1D9B3-62A2-E738-1298-0D823F229FBE}"/>
              </a:ext>
            </a:extLst>
          </p:cNvPr>
          <p:cNvSpPr>
            <a:spLocks noGrp="1"/>
          </p:cNvSpPr>
          <p:nvPr>
            <p:ph type="title"/>
          </p:nvPr>
        </p:nvSpPr>
        <p:spPr/>
        <p:txBody>
          <a:bodyPr>
            <a:normAutofit/>
          </a:bodyPr>
          <a:lstStyle/>
          <a:p>
            <a:pPr algn="ctr"/>
            <a:r>
              <a:rPr lang="pl-PL" sz="24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endParaRPr lang="pl-PL" sz="2400" b="1" dirty="0"/>
          </a:p>
        </p:txBody>
      </p:sp>
      <p:sp>
        <p:nvSpPr>
          <p:cNvPr id="3" name="Symbol zastępczy zawartości 2">
            <a:extLst>
              <a:ext uri="{FF2B5EF4-FFF2-40B4-BE49-F238E27FC236}">
                <a16:creationId xmlns:a16="http://schemas.microsoft.com/office/drawing/2014/main" id="{AED913BE-3A75-B290-8DC2-FEF7F3C97A16}"/>
              </a:ext>
            </a:extLst>
          </p:cNvPr>
          <p:cNvSpPr>
            <a:spLocks noGrp="1"/>
          </p:cNvSpPr>
          <p:nvPr>
            <p:ph idx="1"/>
          </p:nvPr>
        </p:nvSpPr>
        <p:spPr/>
        <p:txBody>
          <a:bodyPr>
            <a:normAutofit/>
          </a:bodyPr>
          <a:lstStyle/>
          <a:p>
            <a:pPr marL="0" indent="0" algn="just">
              <a:lnSpc>
                <a:spcPct val="150000"/>
              </a:lnSpc>
              <a:buNone/>
            </a:pPr>
            <a:r>
              <a:rPr lang="pl-PL" sz="2000" b="1" i="0" u="none" strike="noStrike" baseline="0" dirty="0">
                <a:latin typeface="Times New Roman" panose="02020603050405020304" pitchFamily="18" charset="0"/>
                <a:cs typeface="Times New Roman" panose="02020603050405020304" pitchFamily="18" charset="0"/>
              </a:rPr>
              <a:t>Zachowek</a:t>
            </a:r>
            <a:r>
              <a:rPr lang="pl-PL" sz="2000" b="0" i="0" u="none" strike="noStrike" baseline="0" dirty="0">
                <a:latin typeface="Times New Roman" panose="02020603050405020304" pitchFamily="18" charset="0"/>
                <a:cs typeface="Times New Roman" panose="02020603050405020304" pitchFamily="18" charset="0"/>
              </a:rPr>
              <a:t> to określona część wartości udziału spadkowego, który przypadłby danemu spadkobiercy ustawowemu, gdyby spadkodawca nie pozostawił testamentu.</a:t>
            </a:r>
          </a:p>
          <a:p>
            <a:pPr marL="0" indent="0" algn="just">
              <a:lnSpc>
                <a:spcPct val="150000"/>
              </a:lnSpc>
              <a:buNone/>
            </a:pPr>
            <a:r>
              <a:rPr lang="pl-PL" sz="2000" b="0" i="0" u="none" strike="noStrike" baseline="0" dirty="0">
                <a:latin typeface="Times New Roman" panose="02020603050405020304" pitchFamily="18" charset="0"/>
                <a:cs typeface="Times New Roman" panose="02020603050405020304" pitchFamily="18" charset="0"/>
              </a:rPr>
              <a:t>Uprawnionymi do zachowku są </a:t>
            </a:r>
            <a:r>
              <a:rPr lang="pl-PL" sz="2000" b="1" i="0" u="none" strike="noStrike" baseline="0" dirty="0">
                <a:latin typeface="Times New Roman" panose="02020603050405020304" pitchFamily="18" charset="0"/>
                <a:cs typeface="Times New Roman" panose="02020603050405020304" pitchFamily="18" charset="0"/>
              </a:rPr>
              <a:t>zstępni, małżonek i rodzice spadkodawcy</a:t>
            </a:r>
            <a:r>
              <a:rPr lang="pl-PL" sz="2000" b="0" i="0" u="none" strike="noStrike" baseline="0" dirty="0">
                <a:latin typeface="Times New Roman" panose="02020603050405020304" pitchFamily="18" charset="0"/>
                <a:cs typeface="Times New Roman" panose="02020603050405020304" pitchFamily="18" charset="0"/>
              </a:rPr>
              <a:t>, pod warunkiem że w konkretnym przypadku dziedziczyliby z ustawy (bo jeśli żyją zstępni, to rodzice i tak by nie dziedziczyli). Wysokość zachowku wynosi </a:t>
            </a:r>
            <a:r>
              <a:rPr lang="pl-PL" sz="2000" b="1" i="0" u="none" strike="noStrike" baseline="0" dirty="0">
                <a:latin typeface="Times New Roman" panose="02020603050405020304" pitchFamily="18" charset="0"/>
                <a:cs typeface="Times New Roman" panose="02020603050405020304" pitchFamily="18" charset="0"/>
              </a:rPr>
              <a:t>połowę wartości udziału spadkowego</a:t>
            </a:r>
            <a:r>
              <a:rPr lang="pl-PL" sz="2000" b="0" i="0" u="none" strike="noStrike" baseline="0" dirty="0">
                <a:latin typeface="Times New Roman" panose="02020603050405020304" pitchFamily="18" charset="0"/>
                <a:cs typeface="Times New Roman" panose="02020603050405020304" pitchFamily="18" charset="0"/>
              </a:rPr>
              <a:t>, który by mu przypadał w przypadku dziedziczenia ustawowego. Jeżeli jednak uprawniony do zachowku jest trwale niezdolny do pracy lub małoletni, to wysokość zachowku wynosi </a:t>
            </a:r>
            <a:r>
              <a:rPr lang="pl-PL" sz="2000" b="1" i="0" u="none" strike="noStrike" baseline="0" dirty="0">
                <a:latin typeface="Times New Roman" panose="02020603050405020304" pitchFamily="18" charset="0"/>
                <a:cs typeface="Times New Roman" panose="02020603050405020304" pitchFamily="18" charset="0"/>
              </a:rPr>
              <a:t>2/3 wartości udziału</a:t>
            </a:r>
            <a:r>
              <a:rPr lang="pl-PL" sz="2000" b="0" i="0" u="none" strike="noStrike" baseline="0" dirty="0">
                <a:latin typeface="Times New Roman" panose="02020603050405020304" pitchFamily="18" charset="0"/>
                <a:cs typeface="Times New Roman" panose="02020603050405020304" pitchFamily="18" charset="0"/>
              </a:rPr>
              <a:t>. Jest to roszczenie pieniężne w stosunku do spadkobiercy.</a:t>
            </a:r>
            <a:endParaRPr lang="pl-P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8585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233FB3-3C2D-0753-02B4-3F9D4F204C70}"/>
              </a:ext>
            </a:extLst>
          </p:cNvPr>
          <p:cNvSpPr>
            <a:spLocks noGrp="1"/>
          </p:cNvSpPr>
          <p:nvPr>
            <p:ph type="title"/>
          </p:nvPr>
        </p:nvSpPr>
        <p:spPr/>
        <p:txBody>
          <a:bodyPr>
            <a:normAutofit/>
          </a:bodyPr>
          <a:lstStyle/>
          <a:p>
            <a:pPr algn="ctr"/>
            <a:r>
              <a:rPr lang="pl-PL" sz="24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endParaRPr lang="pl-PL" sz="2400" dirty="0"/>
          </a:p>
        </p:txBody>
      </p:sp>
      <p:sp>
        <p:nvSpPr>
          <p:cNvPr id="3" name="Symbol zastępczy zawartości 2">
            <a:extLst>
              <a:ext uri="{FF2B5EF4-FFF2-40B4-BE49-F238E27FC236}">
                <a16:creationId xmlns:a16="http://schemas.microsoft.com/office/drawing/2014/main" id="{7B9778DC-78D8-C2BF-DF5E-9B333F69A3A6}"/>
              </a:ext>
            </a:extLst>
          </p:cNvPr>
          <p:cNvSpPr>
            <a:spLocks noGrp="1"/>
          </p:cNvSpPr>
          <p:nvPr>
            <p:ph idx="1"/>
          </p:nvPr>
        </p:nvSpPr>
        <p:spPr/>
        <p:txBody>
          <a:bodyPr>
            <a:normAutofit/>
          </a:bodyPr>
          <a:lstStyle/>
          <a:p>
            <a:pPr marL="0" indent="0" algn="just">
              <a:lnSpc>
                <a:spcPct val="150000"/>
              </a:lnSpc>
              <a:buNone/>
            </a:pPr>
            <a:r>
              <a:rPr lang="pl-PL" sz="2000" b="1" i="0" u="none" strike="noStrike" baseline="0" dirty="0">
                <a:solidFill>
                  <a:srgbClr val="231F20"/>
                </a:solidFill>
                <a:latin typeface="Times New Roman" panose="02020603050405020304" pitchFamily="18" charset="0"/>
                <a:cs typeface="Times New Roman" panose="02020603050405020304" pitchFamily="18" charset="0"/>
              </a:rPr>
              <a:t>Wydziedziczenie</a:t>
            </a:r>
            <a:r>
              <a:rPr lang="pl-PL" sz="2000" b="0" i="0" u="none" strike="noStrike" baseline="0" dirty="0">
                <a:solidFill>
                  <a:srgbClr val="231F20"/>
                </a:solidFill>
                <a:latin typeface="Times New Roman" panose="02020603050405020304" pitchFamily="18" charset="0"/>
                <a:cs typeface="Times New Roman" panose="02020603050405020304" pitchFamily="18" charset="0"/>
              </a:rPr>
              <a:t> oznacza pozbawienie uprawnionego prawa do zachowku. W konsekwencji określona osoba ani nie będzie dziedziczyć (bo nie została powołana do dziedziczenia), ani nie będzie mogła żądać zachowku (bo została wydziedziczona). Testator może dokonać wydziedziczenia tylko wtedy, gdy uprawniony do zachowku: wbrew znanej mu woli spadkodawcy w sposób uporczywy postępuje w sposób sprzeczny z zasadami współżycia społecznego, albo dopuścił się względem spadkodawcy lub jednej z najbliższych mu osób umyślnego przestępstwa przeciwko życiu, zdrowiu, wolności bądź rażącej obrazy czci, albo też uporczywie nie dopełnia względem spadkodawcy obowiązków rodzinnych.</a:t>
            </a:r>
            <a:endParaRPr lang="pl-P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2118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368B2AE-75B7-4913-87AF-8F667DE9592A}"/>
              </a:ext>
            </a:extLst>
          </p:cNvPr>
          <p:cNvSpPr>
            <a:spLocks noGrp="1"/>
          </p:cNvSpPr>
          <p:nvPr>
            <p:ph type="title"/>
          </p:nvPr>
        </p:nvSpPr>
        <p:spPr/>
        <p:txBody>
          <a:bodyPr>
            <a:normAutofit/>
          </a:bodyPr>
          <a:lstStyle/>
          <a:p>
            <a:pPr algn="ctr"/>
            <a:r>
              <a:rPr lang="pl-PL" sz="24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endParaRPr lang="pl-PL" sz="24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63584FA0-523F-43B6-A37C-BA1DF8DBF710}"/>
              </a:ext>
            </a:extLst>
          </p:cNvPr>
          <p:cNvSpPr>
            <a:spLocks noGrp="1"/>
          </p:cNvSpPr>
          <p:nvPr>
            <p:ph idx="1"/>
          </p:nvPr>
        </p:nvSpPr>
        <p:spPr/>
        <p:txBody>
          <a:bodyPr>
            <a:noAutofit/>
          </a:bodyPr>
          <a:lstStyle/>
          <a:p>
            <a:pPr marL="0" indent="0" algn="just">
              <a:lnSpc>
                <a:spcPct val="150000"/>
              </a:lnSpc>
              <a:buNone/>
            </a:pPr>
            <a:r>
              <a:rPr lang="pl-PL" sz="2000" b="1" i="0" u="none" strike="noStrike" baseline="0" dirty="0">
                <a:latin typeface="Times New Roman" panose="02020603050405020304" pitchFamily="18" charset="0"/>
                <a:cs typeface="Times New Roman" panose="02020603050405020304" pitchFamily="18" charset="0"/>
              </a:rPr>
              <a:t>Dziedziczenie</a:t>
            </a:r>
            <a:r>
              <a:rPr lang="pl-PL" sz="2000" b="0" i="0" u="none" strike="noStrike" baseline="0" dirty="0">
                <a:latin typeface="Times New Roman" panose="02020603050405020304" pitchFamily="18" charset="0"/>
                <a:cs typeface="Times New Roman" panose="02020603050405020304" pitchFamily="18" charset="0"/>
              </a:rPr>
              <a:t> jest to przejście praw i obowiązków majątkowych z osoby zmarłej na jej spadkobierców.</a:t>
            </a:r>
          </a:p>
          <a:p>
            <a:pPr marL="0" indent="0" algn="just">
              <a:lnSpc>
                <a:spcPct val="150000"/>
              </a:lnSpc>
              <a:buNone/>
            </a:pPr>
            <a:r>
              <a:rPr lang="pl-PL" sz="2000" b="0" i="0" u="none" strike="noStrike" baseline="0" dirty="0">
                <a:latin typeface="Times New Roman" panose="02020603050405020304" pitchFamily="18" charset="0"/>
                <a:cs typeface="Times New Roman" panose="02020603050405020304" pitchFamily="18" charset="0"/>
              </a:rPr>
              <a:t>Powołanie do spadku oznacza tytuł, na podstawie którego spadkobierca dziedziczy. </a:t>
            </a:r>
            <a:r>
              <a:rPr lang="pl-PL" sz="2000" b="1" i="0" u="none" strike="noStrike" baseline="0" dirty="0">
                <a:latin typeface="Times New Roman" panose="02020603050405020304" pitchFamily="18" charset="0"/>
                <a:cs typeface="Times New Roman" panose="02020603050405020304" pitchFamily="18" charset="0"/>
              </a:rPr>
              <a:t>Powołanie do spadku może wynikać z ustawy lub testamentu. </a:t>
            </a:r>
            <a:r>
              <a:rPr lang="pl-PL" sz="2000" b="0" i="0" u="none" strike="noStrike" baseline="0" dirty="0">
                <a:latin typeface="Times New Roman" panose="02020603050405020304" pitchFamily="18" charset="0"/>
                <a:cs typeface="Times New Roman" panose="02020603050405020304" pitchFamily="18" charset="0"/>
              </a:rPr>
              <a:t>Dziedziczenie</a:t>
            </a:r>
            <a:r>
              <a:rPr lang="pl-PL" sz="2000" dirty="0">
                <a:latin typeface="Times New Roman" panose="02020603050405020304" pitchFamily="18" charset="0"/>
                <a:cs typeface="Times New Roman" panose="02020603050405020304" pitchFamily="18" charset="0"/>
              </a:rPr>
              <a:t> </a:t>
            </a:r>
            <a:r>
              <a:rPr lang="pl-PL" sz="2000" b="0" i="0" u="none" strike="noStrike" baseline="0" dirty="0">
                <a:latin typeface="Times New Roman" panose="02020603050405020304" pitchFamily="18" charset="0"/>
                <a:cs typeface="Times New Roman" panose="02020603050405020304" pitchFamily="18" charset="0"/>
              </a:rPr>
              <a:t>ustawowe wchodzi w grę, jeżeli spadkodawca nie pozostawił testamentu lub jeśli pozostawiony przez niego testament okazał się nieważny. Możliwa jest sytuacja, w której rozrządzenie testamentowe obejmować będzie tylko część spadku. Wówczas w odniesieniu do pozostałej części wejdzie w grę dziedziczenie ustawowe. Podobna sytuacja zaistnieje, gdy ktoś spośród spadkobierców testamentowych nie chce lub nie może być spadkobiercą.</a:t>
            </a:r>
            <a:endParaRPr lang="pl-P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3087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11C65D-6967-C302-F91C-93322B471872}"/>
              </a:ext>
            </a:extLst>
          </p:cNvPr>
          <p:cNvSpPr>
            <a:spLocks noGrp="1"/>
          </p:cNvSpPr>
          <p:nvPr>
            <p:ph type="title"/>
          </p:nvPr>
        </p:nvSpPr>
        <p:spPr/>
        <p:txBody>
          <a:bodyPr>
            <a:normAutofit/>
          </a:bodyPr>
          <a:lstStyle/>
          <a:p>
            <a:pPr algn="ctr"/>
            <a:r>
              <a:rPr lang="pl-PL" sz="24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endParaRPr lang="pl-PL" sz="2400" dirty="0"/>
          </a:p>
        </p:txBody>
      </p:sp>
      <p:sp>
        <p:nvSpPr>
          <p:cNvPr id="3" name="Symbol zastępczy zawartości 2">
            <a:extLst>
              <a:ext uri="{FF2B5EF4-FFF2-40B4-BE49-F238E27FC236}">
                <a16:creationId xmlns:a16="http://schemas.microsoft.com/office/drawing/2014/main" id="{AA324D9E-9ED4-9085-6EC5-02D7B69D0F82}"/>
              </a:ext>
            </a:extLst>
          </p:cNvPr>
          <p:cNvSpPr>
            <a:spLocks noGrp="1"/>
          </p:cNvSpPr>
          <p:nvPr>
            <p:ph idx="1"/>
          </p:nvPr>
        </p:nvSpPr>
        <p:spPr/>
        <p:txBody>
          <a:bodyPr>
            <a:normAutofit/>
          </a:bodyPr>
          <a:lstStyle/>
          <a:p>
            <a:pPr marL="0" indent="0" algn="just">
              <a:lnSpc>
                <a:spcPct val="150000"/>
              </a:lnSpc>
              <a:buNone/>
            </a:pPr>
            <a:r>
              <a:rPr lang="pl-PL" sz="2000" b="0" i="0" u="none" strike="noStrike" baseline="0" dirty="0">
                <a:latin typeface="Times New Roman" panose="02020603050405020304" pitchFamily="18" charset="0"/>
                <a:cs typeface="Times New Roman" panose="02020603050405020304" pitchFamily="18" charset="0"/>
              </a:rPr>
              <a:t>W razie dziedziczenia przez kilka osób stają się one współwłaścicielami wszystkich przedmiotów wchodzących w skład spadku. </a:t>
            </a:r>
            <a:r>
              <a:rPr lang="pl-PL" sz="2000" dirty="0">
                <a:latin typeface="Times New Roman" panose="02020603050405020304" pitchFamily="18" charset="0"/>
                <a:cs typeface="Times New Roman" panose="02020603050405020304" pitchFamily="18" charset="0"/>
              </a:rPr>
              <a:t>D</a:t>
            </a:r>
            <a:r>
              <a:rPr lang="pl-PL" sz="2000" b="0" i="0" u="none" strike="noStrike" baseline="0" dirty="0">
                <a:latin typeface="Times New Roman" panose="02020603050405020304" pitchFamily="18" charset="0"/>
                <a:cs typeface="Times New Roman" panose="02020603050405020304" pitchFamily="18" charset="0"/>
              </a:rPr>
              <a:t>o ich sytuacji majątkowej stosuje się przepisy Kodeksu cywilnego o współwłasności w częściach ułamkowych. Gdy chodzi natomiast o pasywa spadku, to współspadkobiercy ponoszą solidarną odpowiedzialność za długi. Ten stan utrzymuje się do chwili działu spadku.</a:t>
            </a:r>
          </a:p>
          <a:p>
            <a:pPr marL="0" indent="0" algn="just">
              <a:lnSpc>
                <a:spcPct val="150000"/>
              </a:lnSpc>
              <a:buNone/>
            </a:pPr>
            <a:r>
              <a:rPr lang="pl-PL" sz="2000" b="1" i="0" u="none" strike="noStrike" baseline="0" dirty="0">
                <a:solidFill>
                  <a:srgbClr val="231F20"/>
                </a:solidFill>
                <a:latin typeface="Times New Roman" panose="02020603050405020304" pitchFamily="18" charset="0"/>
                <a:cs typeface="Times New Roman" panose="02020603050405020304" pitchFamily="18" charset="0"/>
              </a:rPr>
              <a:t>Dział spadku </a:t>
            </a:r>
            <a:r>
              <a:rPr lang="pl-PL" sz="2000" b="0" i="0" u="none" strike="noStrike" baseline="0" dirty="0">
                <a:solidFill>
                  <a:srgbClr val="231F20"/>
                </a:solidFill>
                <a:latin typeface="Times New Roman" panose="02020603050405020304" pitchFamily="18" charset="0"/>
                <a:cs typeface="Times New Roman" panose="02020603050405020304" pitchFamily="18" charset="0"/>
              </a:rPr>
              <a:t>może nastąpić zarówno na podstawie umowy między spadkobiercami, jak i na podstawie orzeczenia sądu. W razie braku porozumienia między współspadkobiercami każdy z nich może wystąpić do sądu o dokonanie działu spadku. Dział spadku, zarówno umowny, jak i sądowy, może dotyczyć całości lub tylko części spadku.</a:t>
            </a:r>
            <a:endParaRPr lang="pl-PL" sz="20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buNone/>
            </a:pPr>
            <a:endParaRPr lang="pl-PL"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5975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9D0ADF-DF32-226E-5BB9-386C237D73F9}"/>
              </a:ext>
            </a:extLst>
          </p:cNvPr>
          <p:cNvSpPr>
            <a:spLocks noGrp="1"/>
          </p:cNvSpPr>
          <p:nvPr>
            <p:ph type="title"/>
          </p:nvPr>
        </p:nvSpPr>
        <p:spPr/>
        <p:txBody>
          <a:bodyPr>
            <a:normAutofit/>
          </a:bodyPr>
          <a:lstStyle/>
          <a:p>
            <a:pPr algn="ctr"/>
            <a:r>
              <a:rPr lang="pl-PL" sz="24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endParaRPr lang="pl-PL" sz="2400" dirty="0"/>
          </a:p>
        </p:txBody>
      </p:sp>
      <p:sp>
        <p:nvSpPr>
          <p:cNvPr id="3" name="Symbol zastępczy zawartości 2">
            <a:extLst>
              <a:ext uri="{FF2B5EF4-FFF2-40B4-BE49-F238E27FC236}">
                <a16:creationId xmlns:a16="http://schemas.microsoft.com/office/drawing/2014/main" id="{1970A088-C33A-0AE1-5E2B-2ADBEEDA45F6}"/>
              </a:ext>
            </a:extLst>
          </p:cNvPr>
          <p:cNvSpPr>
            <a:spLocks noGrp="1"/>
          </p:cNvSpPr>
          <p:nvPr>
            <p:ph idx="1"/>
          </p:nvPr>
        </p:nvSpPr>
        <p:spPr/>
        <p:txBody>
          <a:bodyPr>
            <a:normAutofit/>
          </a:bodyPr>
          <a:lstStyle/>
          <a:p>
            <a:pPr marL="0" indent="0" algn="just">
              <a:lnSpc>
                <a:spcPct val="150000"/>
              </a:lnSpc>
              <a:buNone/>
            </a:pPr>
            <a:r>
              <a:rPr lang="pl-PL" sz="1800" b="0" i="0" u="none" strike="noStrike" baseline="0" dirty="0">
                <a:solidFill>
                  <a:srgbClr val="231F20"/>
                </a:solidFill>
                <a:latin typeface="Times New Roman" panose="02020603050405020304" pitchFamily="18" charset="0"/>
                <a:cs typeface="Times New Roman" panose="02020603050405020304" pitchFamily="18" charset="0"/>
              </a:rPr>
              <a:t>W przypadku zarówno działu umownego, jak i sądowego w grę wejść mogą różne sposoby działu: rozdzielenie aktywów między spadkobierców według wielkości ich udziałów, podział fizyczny rzeczy, przyznanie rzeczy wchodzącej w skład spadku jednemu ze spadkobierców z obowiązkiem spłaty pozostałych oraz podział cywilny (sprzedaż majątku spadkowego i podział między spadkobierców uzyskanej kwoty). Działowi spadku podlegają aktywa spadku. W jednakowej proporcji na poszczególnych spadkobierców przypadają także długi spadkowe.</a:t>
            </a:r>
          </a:p>
          <a:p>
            <a:pPr marL="0" indent="0" algn="just">
              <a:lnSpc>
                <a:spcPct val="150000"/>
              </a:lnSpc>
              <a:buNone/>
            </a:pPr>
            <a:r>
              <a:rPr lang="pl-PL" sz="1800" b="0" i="0" u="none" strike="noStrike" baseline="0" dirty="0">
                <a:solidFill>
                  <a:srgbClr val="231F20"/>
                </a:solidFill>
                <a:latin typeface="Times New Roman" panose="02020603050405020304" pitchFamily="18" charset="0"/>
                <a:cs typeface="Times New Roman" panose="02020603050405020304" pitchFamily="18" charset="0"/>
              </a:rPr>
              <a:t>Spadkobierca, który przyjął spadek, może zbyć go w całości lub w części. To samo dotyczy zbycia udziału spadkowego. </a:t>
            </a:r>
            <a:r>
              <a:rPr lang="pl-PL" sz="1800" b="1" i="0" u="none" strike="noStrike" baseline="0" dirty="0">
                <a:solidFill>
                  <a:srgbClr val="231F20"/>
                </a:solidFill>
                <a:latin typeface="Times New Roman" panose="02020603050405020304" pitchFamily="18" charset="0"/>
                <a:cs typeface="Times New Roman" panose="02020603050405020304" pitchFamily="18" charset="0"/>
              </a:rPr>
              <a:t>Umowa o zbycie spadku </a:t>
            </a:r>
            <a:r>
              <a:rPr lang="pl-PL" sz="1800" b="0" i="0" u="none" strike="noStrike" baseline="0" dirty="0">
                <a:solidFill>
                  <a:srgbClr val="231F20"/>
                </a:solidFill>
                <a:latin typeface="Times New Roman" panose="02020603050405020304" pitchFamily="18" charset="0"/>
                <a:cs typeface="Times New Roman" panose="02020603050405020304" pitchFamily="18" charset="0"/>
              </a:rPr>
              <a:t>wymaga zachowania formy aktu notarialnego. Skutkiem zbycia spadku jest wstąpienie nabywcy w ogół praw i obowiązków spadkobiercy. Nabywca ponosi także ze zbywcą solidarną odpowiedzialność za długi spadkowe w tym samym zakresie co zbywca.</a:t>
            </a:r>
          </a:p>
          <a:p>
            <a:pPr marL="0" indent="0" algn="just">
              <a:lnSpc>
                <a:spcPct val="150000"/>
              </a:lnSpc>
              <a:buNone/>
            </a:pPr>
            <a:endParaRPr lang="pl-P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4420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F6654C-490E-3444-75A6-FFD24CE568E9}"/>
              </a:ext>
            </a:extLst>
          </p:cNvPr>
          <p:cNvSpPr>
            <a:spLocks noGrp="1"/>
          </p:cNvSpPr>
          <p:nvPr>
            <p:ph type="title"/>
          </p:nvPr>
        </p:nvSpPr>
        <p:spPr/>
        <p:txBody>
          <a:bodyPr>
            <a:normAutofit/>
          </a:bodyPr>
          <a:lstStyle/>
          <a:p>
            <a:pPr algn="ctr"/>
            <a:r>
              <a:rPr lang="pl-PL" sz="24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endParaRPr lang="pl-PL" sz="2400" dirty="0"/>
          </a:p>
        </p:txBody>
      </p:sp>
      <p:sp>
        <p:nvSpPr>
          <p:cNvPr id="3" name="Symbol zastępczy zawartości 2">
            <a:extLst>
              <a:ext uri="{FF2B5EF4-FFF2-40B4-BE49-F238E27FC236}">
                <a16:creationId xmlns:a16="http://schemas.microsoft.com/office/drawing/2014/main" id="{54EB0513-DB7C-57A7-6C51-1A395B3BA554}"/>
              </a:ext>
            </a:extLst>
          </p:cNvPr>
          <p:cNvSpPr>
            <a:spLocks noGrp="1"/>
          </p:cNvSpPr>
          <p:nvPr>
            <p:ph idx="1"/>
          </p:nvPr>
        </p:nvSpPr>
        <p:spPr/>
        <p:txBody>
          <a:bodyPr/>
          <a:lstStyle/>
          <a:p>
            <a:pPr marL="0" indent="0" algn="just">
              <a:lnSpc>
                <a:spcPct val="150000"/>
              </a:lnSpc>
              <a:buNone/>
            </a:pPr>
            <a:r>
              <a:rPr lang="pl-PL" sz="1800" b="1" i="0" u="none" strike="noStrike" baseline="0" dirty="0">
                <a:solidFill>
                  <a:srgbClr val="231F20"/>
                </a:solidFill>
                <a:latin typeface="Times New Roman" panose="02020603050405020304" pitchFamily="18" charset="0"/>
                <a:cs typeface="Times New Roman" panose="02020603050405020304" pitchFamily="18" charset="0"/>
              </a:rPr>
              <a:t>Stwierdzenie nabycia spadku </a:t>
            </a:r>
            <a:r>
              <a:rPr lang="pl-PL" sz="1800" b="0" i="0" u="none" strike="noStrike" baseline="0" dirty="0">
                <a:solidFill>
                  <a:srgbClr val="231F20"/>
                </a:solidFill>
                <a:latin typeface="Times New Roman" panose="02020603050405020304" pitchFamily="18" charset="0"/>
                <a:cs typeface="Times New Roman" panose="02020603050405020304" pitchFamily="18" charset="0"/>
              </a:rPr>
              <a:t>następuje na podstawie postanowienia sądu. Z wnioskiem może wystąpić każda osoba, która ma w tym interes. W praktyce mogą to być sami spadkobiercy, ale także wierzyciele spadkodawcy. Postanowienie o stwierdzeniu nabycia spadku można wydać po upływie 6 miesięcy od dnia otwarcia spadku.</a:t>
            </a:r>
          </a:p>
          <a:p>
            <a:pPr marL="0" indent="0" algn="just">
              <a:lnSpc>
                <a:spcPct val="150000"/>
              </a:lnSpc>
              <a:buNone/>
            </a:pPr>
            <a:r>
              <a:rPr lang="pl-PL" sz="1800" b="0" i="0" u="none" strike="noStrike" baseline="0" dirty="0">
                <a:solidFill>
                  <a:srgbClr val="231F20"/>
                </a:solidFill>
                <a:latin typeface="Times New Roman" panose="02020603050405020304" pitchFamily="18" charset="0"/>
                <a:cs typeface="Times New Roman" panose="02020603050405020304" pitchFamily="18" charset="0"/>
              </a:rPr>
              <a:t>W przypadku zarówno dziedziczenia ustawowego, jak i testamentowego (z wyłączeniem jednak testamentów szczególnych), gdy nie ma sporu co do dziedziczenia, sądowe stwierdzenie nabycia spadku może zostać zastąpione </a:t>
            </a:r>
            <a:r>
              <a:rPr lang="pl-PL" sz="1800" b="1" i="0" u="none" strike="noStrike" baseline="0" dirty="0">
                <a:solidFill>
                  <a:srgbClr val="231F20"/>
                </a:solidFill>
                <a:latin typeface="Times New Roman" panose="02020603050405020304" pitchFamily="18" charset="0"/>
                <a:cs typeface="Times New Roman" panose="02020603050405020304" pitchFamily="18" charset="0"/>
              </a:rPr>
              <a:t>notarialnym poświadczeniem dziedziczenia</a:t>
            </a:r>
            <a:r>
              <a:rPr lang="pl-PL" sz="1800" b="0" i="0" u="none" strike="noStrike" baseline="0" dirty="0">
                <a:solidFill>
                  <a:srgbClr val="231F20"/>
                </a:solidFill>
                <a:latin typeface="Times New Roman" panose="02020603050405020304" pitchFamily="18" charset="0"/>
                <a:cs typeface="Times New Roman" panose="02020603050405020304" pitchFamily="18" charset="0"/>
              </a:rPr>
              <a:t>. Dokonuje go notariusz, sporządzając stosowny protokół oraz akt poświadczenia dziedziczenia. Akt ten podlega rejestracji w elektronicznym rejestrze prowadzonym przez Krajową Radę Notarialną. Notarialne poświadczenie dziedziczenia dotyczy jednak wyłącznie spadków otwartych od 1.07.1984 r.</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3437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BD5C85-2A1D-D94C-18A0-CAA15F6981B1}"/>
              </a:ext>
            </a:extLst>
          </p:cNvPr>
          <p:cNvSpPr>
            <a:spLocks noGrp="1"/>
          </p:cNvSpPr>
          <p:nvPr>
            <p:ph type="title"/>
          </p:nvPr>
        </p:nvSpPr>
        <p:spPr/>
        <p:txBody>
          <a:bodyPr>
            <a:normAutofit/>
          </a:bodyPr>
          <a:lstStyle/>
          <a:p>
            <a:pPr algn="ctr"/>
            <a:r>
              <a:rPr lang="pl-PL" sz="24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endParaRPr lang="pl-PL" sz="2400" dirty="0"/>
          </a:p>
        </p:txBody>
      </p:sp>
      <p:sp>
        <p:nvSpPr>
          <p:cNvPr id="3" name="Symbol zastępczy zawartości 2">
            <a:extLst>
              <a:ext uri="{FF2B5EF4-FFF2-40B4-BE49-F238E27FC236}">
                <a16:creationId xmlns:a16="http://schemas.microsoft.com/office/drawing/2014/main" id="{4371F715-2BFC-D3D7-37E9-FE5A5C28DADC}"/>
              </a:ext>
            </a:extLst>
          </p:cNvPr>
          <p:cNvSpPr>
            <a:spLocks noGrp="1"/>
          </p:cNvSpPr>
          <p:nvPr>
            <p:ph idx="1"/>
          </p:nvPr>
        </p:nvSpPr>
        <p:spPr/>
        <p:txBody>
          <a:bodyPr/>
          <a:lstStyle/>
          <a:p>
            <a:pPr marL="0" indent="0" algn="just">
              <a:lnSpc>
                <a:spcPct val="150000"/>
              </a:lnSpc>
              <a:buNone/>
            </a:pPr>
            <a:r>
              <a:rPr lang="pl-PL" sz="2000" b="0" i="0" u="none" strike="noStrike" baseline="0" dirty="0">
                <a:solidFill>
                  <a:srgbClr val="231F20"/>
                </a:solidFill>
                <a:latin typeface="Times New Roman" panose="02020603050405020304" pitchFamily="18" charset="0"/>
                <a:cs typeface="Times New Roman" panose="02020603050405020304" pitchFamily="18" charset="0"/>
              </a:rPr>
              <a:t>Z postanowieniem o stwierdzeniu nabycia spadku oraz z poświadczeniem dziedziczenia wiąże się domniemanie, że osoba wskazana w tym postanowieniu jest rzeczywistym spadkobiercą. Względem osoby trzeciej, która nie rości sobie praw do spadku z tytułu dziedziczenia, spadkobierca może udowodnić swoje prawa wynikające z dziedziczenia tylko stwierdzeniem nabycia spadku.</a:t>
            </a:r>
          </a:p>
          <a:p>
            <a:pPr marL="0" indent="0" algn="just">
              <a:lnSpc>
                <a:spcPct val="150000"/>
              </a:lnSpc>
              <a:buNone/>
            </a:pPr>
            <a:r>
              <a:rPr lang="pl-PL" sz="2000" b="0" i="0" u="none" strike="noStrike" baseline="0" dirty="0">
                <a:solidFill>
                  <a:srgbClr val="231F20"/>
                </a:solidFill>
                <a:latin typeface="Times New Roman" panose="02020603050405020304" pitchFamily="18" charset="0"/>
                <a:cs typeface="Times New Roman" panose="02020603050405020304" pitchFamily="18" charset="0"/>
              </a:rPr>
              <a:t>Może zdarzyć się sytuacja, że majątkiem spadkowym włada osoba, która w rzeczywistości nie jest spadkobiercą. W takim przypadku spadkobierca może żądać wydania mu spadku lub poszczególnych przedmiotów należących do spadku.</a:t>
            </a:r>
          </a:p>
          <a:p>
            <a:pPr marL="0" indent="0" algn="just">
              <a:lnSpc>
                <a:spcPct val="150000"/>
              </a:lnSpc>
              <a:buNone/>
            </a:pP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2045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3648F6-0221-C585-6ECD-83A1B03015B4}"/>
              </a:ext>
            </a:extLst>
          </p:cNvPr>
          <p:cNvSpPr>
            <a:spLocks noGrp="1"/>
          </p:cNvSpPr>
          <p:nvPr>
            <p:ph type="title"/>
          </p:nvPr>
        </p:nvSpPr>
        <p:spPr/>
        <p:txBody>
          <a:bodyPr>
            <a:normAutofit/>
          </a:bodyPr>
          <a:lstStyle/>
          <a:p>
            <a:pPr algn="ctr"/>
            <a:r>
              <a:rPr lang="pl-PL" sz="24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endParaRPr lang="pl-PL" sz="2400" dirty="0"/>
          </a:p>
        </p:txBody>
      </p:sp>
      <p:sp>
        <p:nvSpPr>
          <p:cNvPr id="3" name="Symbol zastępczy zawartości 2">
            <a:extLst>
              <a:ext uri="{FF2B5EF4-FFF2-40B4-BE49-F238E27FC236}">
                <a16:creationId xmlns:a16="http://schemas.microsoft.com/office/drawing/2014/main" id="{6037449A-4816-314A-3FD0-13FCD07509D8}"/>
              </a:ext>
            </a:extLst>
          </p:cNvPr>
          <p:cNvSpPr>
            <a:spLocks noGrp="1"/>
          </p:cNvSpPr>
          <p:nvPr>
            <p:ph idx="1"/>
          </p:nvPr>
        </p:nvSpPr>
        <p:spPr/>
        <p:txBody>
          <a:bodyPr/>
          <a:lstStyle/>
          <a:p>
            <a:pPr marL="0" indent="0" algn="ctr">
              <a:lnSpc>
                <a:spcPct val="150000"/>
              </a:lnSpc>
              <a:buNone/>
            </a:pPr>
            <a:r>
              <a:rPr lang="pl-PL" sz="1800" b="1" dirty="0">
                <a:effectLst/>
                <a:latin typeface="Times New Roman" panose="02020603050405020304" pitchFamily="18" charset="0"/>
                <a:ea typeface="Times New Roman" panose="02020603050405020304" pitchFamily="18" charset="0"/>
              </a:rPr>
              <a:t>Testament</a:t>
            </a:r>
          </a:p>
          <a:p>
            <a:pPr indent="0" algn="just">
              <a:lnSpc>
                <a:spcPct val="150000"/>
              </a:lnSpc>
              <a:spcBef>
                <a:spcPts val="3000"/>
              </a:spcBef>
              <a:buNone/>
            </a:pPr>
            <a:r>
              <a:rPr lang="pl-PL" sz="1800" dirty="0">
                <a:effectLst/>
                <a:latin typeface="Times New Roman" panose="02020603050405020304" pitchFamily="18" charset="0"/>
                <a:ea typeface="Times New Roman" panose="02020603050405020304" pitchFamily="18" charset="0"/>
              </a:rPr>
              <a:t>Ja, Michał Polak,</a:t>
            </a:r>
            <a:r>
              <a:rPr lang="pl-PL" sz="1800" baseline="30000" dirty="0">
                <a:latin typeface="Times New Roman" panose="02020603050405020304" pitchFamily="18" charset="0"/>
                <a:ea typeface="Times New Roman" panose="02020603050405020304" pitchFamily="18" charset="0"/>
              </a:rPr>
              <a:t> </a:t>
            </a:r>
            <a:r>
              <a:rPr lang="pl-PL" sz="1800" dirty="0">
                <a:effectLst/>
                <a:latin typeface="Times New Roman" panose="02020603050405020304" pitchFamily="18" charset="0"/>
                <a:ea typeface="Times New Roman" panose="02020603050405020304" pitchFamily="18" charset="0"/>
              </a:rPr>
              <a:t>zamieszkały w Krakowie przy ul. Szkolnej 10/5, legitymujący się dowodem osobistym DB 2853224, świadomy podejmowanej czynności i bez jakiegokolwiek przymusu oświadczam, iż do całości spadku po mnie powołuję mojego syna, Jana Polaka, zamieszkałego w Krakowie przy ul. Szkolnej 10/5.</a:t>
            </a:r>
          </a:p>
          <a:p>
            <a:pPr marL="0" indent="0" algn="r">
              <a:lnSpc>
                <a:spcPct val="150000"/>
              </a:lnSpc>
              <a:spcBef>
                <a:spcPts val="2400"/>
              </a:spcBef>
              <a:buNone/>
            </a:pPr>
            <a:r>
              <a:rPr lang="pl-PL" sz="1800" dirty="0">
                <a:effectLst/>
                <a:latin typeface="Times New Roman" panose="02020603050405020304" pitchFamily="18" charset="0"/>
                <a:ea typeface="Times New Roman" panose="02020603050405020304" pitchFamily="18" charset="0"/>
              </a:rPr>
              <a:t>Kraków, 10 maja 2022 r.</a:t>
            </a:r>
          </a:p>
          <a:p>
            <a:pPr marL="0" indent="0" algn="r">
              <a:lnSpc>
                <a:spcPct val="150000"/>
              </a:lnSpc>
              <a:buNone/>
            </a:pPr>
            <a:r>
              <a:rPr lang="pl-PL" sz="1800" i="1" dirty="0">
                <a:effectLst/>
                <a:latin typeface="Times New Roman" panose="02020603050405020304" pitchFamily="18" charset="0"/>
                <a:ea typeface="Times New Roman" panose="02020603050405020304" pitchFamily="18" charset="0"/>
              </a:rPr>
              <a:t>Michał Polak</a:t>
            </a:r>
            <a:endParaRPr lang="pl-PL" sz="1800" dirty="0">
              <a:effectLst/>
              <a:latin typeface="Times New Roman" panose="02020603050405020304" pitchFamily="18" charset="0"/>
              <a:ea typeface="Times New Roman" panose="02020603050405020304" pitchFamily="18" charset="0"/>
            </a:endParaRPr>
          </a:p>
          <a:p>
            <a:endParaRPr lang="pl-PL" dirty="0"/>
          </a:p>
        </p:txBody>
      </p:sp>
    </p:spTree>
    <p:extLst>
      <p:ext uri="{BB962C8B-B14F-4D97-AF65-F5344CB8AC3E}">
        <p14:creationId xmlns:p14="http://schemas.microsoft.com/office/powerpoint/2010/main" val="476264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8F59DE-6C90-221D-9EAC-3C3430929E9B}"/>
              </a:ext>
            </a:extLst>
          </p:cNvPr>
          <p:cNvSpPr>
            <a:spLocks noGrp="1"/>
          </p:cNvSpPr>
          <p:nvPr>
            <p:ph type="title"/>
          </p:nvPr>
        </p:nvSpPr>
        <p:spPr/>
        <p:txBody>
          <a:bodyPr>
            <a:normAutofit/>
          </a:bodyPr>
          <a:lstStyle/>
          <a:p>
            <a:pPr algn="ctr"/>
            <a:r>
              <a:rPr lang="pl-PL" sz="24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endParaRPr lang="pl-PL" sz="2400" dirty="0"/>
          </a:p>
        </p:txBody>
      </p:sp>
      <p:sp>
        <p:nvSpPr>
          <p:cNvPr id="3" name="Symbol zastępczy zawartości 2">
            <a:extLst>
              <a:ext uri="{FF2B5EF4-FFF2-40B4-BE49-F238E27FC236}">
                <a16:creationId xmlns:a16="http://schemas.microsoft.com/office/drawing/2014/main" id="{A266C67C-1E24-0752-7833-A2D00E64B561}"/>
              </a:ext>
            </a:extLst>
          </p:cNvPr>
          <p:cNvSpPr>
            <a:spLocks noGrp="1"/>
          </p:cNvSpPr>
          <p:nvPr>
            <p:ph idx="1"/>
          </p:nvPr>
        </p:nvSpPr>
        <p:spPr/>
        <p:txBody>
          <a:bodyPr>
            <a:normAutofit/>
          </a:bodyPr>
          <a:lstStyle/>
          <a:p>
            <a:pPr marL="0" indent="0" algn="just">
              <a:buNone/>
              <a:tabLst>
                <a:tab pos="5671185" algn="r"/>
              </a:tabLst>
            </a:pPr>
            <a:r>
              <a:rPr lang="pl-PL" sz="1800" dirty="0">
                <a:solidFill>
                  <a:srgbClr val="000000"/>
                </a:solidFill>
                <a:effectLst/>
                <a:latin typeface="Times New Roman" panose="02020603050405020304" pitchFamily="18" charset="0"/>
                <a:ea typeface="Times New Roman" panose="02020603050405020304" pitchFamily="18" charset="0"/>
              </a:rPr>
              <a:t>Gdańsk, 06.01.2019 r.</a:t>
            </a:r>
          </a:p>
          <a:p>
            <a:pPr marL="0" indent="0" algn="ctr">
              <a:lnSpc>
                <a:spcPct val="150000"/>
              </a:lnSpc>
              <a:spcBef>
                <a:spcPts val="3600"/>
              </a:spcBef>
              <a:spcAft>
                <a:spcPts val="2400"/>
              </a:spcAft>
              <a:buNone/>
            </a:pPr>
            <a:r>
              <a:rPr lang="pl-PL" sz="1600" b="1" dirty="0">
                <a:solidFill>
                  <a:srgbClr val="000000"/>
                </a:solidFill>
                <a:effectLst/>
                <a:latin typeface="Times New Roman" panose="02020603050405020304" pitchFamily="18" charset="0"/>
                <a:ea typeface="Times New Roman" panose="02020603050405020304" pitchFamily="18" charset="0"/>
              </a:rPr>
              <a:t>TESTAMENT Z WYDZIEDZICZENIEM</a:t>
            </a:r>
            <a:endParaRPr lang="pl-PL" sz="1600" dirty="0">
              <a:solidFill>
                <a:srgbClr val="000000"/>
              </a:solidFill>
              <a:effectLst/>
              <a:latin typeface="Times New Roman" panose="02020603050405020304" pitchFamily="18" charset="0"/>
              <a:ea typeface="Times New Roman" panose="02020603050405020304" pitchFamily="18" charset="0"/>
            </a:endParaRPr>
          </a:p>
          <a:p>
            <a:pPr indent="0" algn="just">
              <a:lnSpc>
                <a:spcPct val="150000"/>
              </a:lnSpc>
              <a:buNone/>
            </a:pPr>
            <a:r>
              <a:rPr lang="pl-PL" sz="1600" dirty="0">
                <a:solidFill>
                  <a:srgbClr val="000000"/>
                </a:solidFill>
                <a:effectLst/>
                <a:latin typeface="Times New Roman" panose="02020603050405020304" pitchFamily="18" charset="0"/>
                <a:ea typeface="Times New Roman" panose="02020603050405020304" pitchFamily="18" charset="0"/>
              </a:rPr>
              <a:t>Ja, niżej podpisany Grzegorz Parczewski, urodzony w dniu 05.08.1952 r. w Gdańsku, oświadczam, że powołuję do spadku po mnie w częściach równych moją najstarszą córkę Annę Szczygieł z domu Parczewską, urodzoną w dniu 01.05.1970 r. w Gdańsku, zamieszkałą w Gdańsku przy ul. Hallera 241 /5 oraz moją najmłodszą córkę Halinę Parczewską urodzoną w dniu 15.09.1977 r. w Gdańsku, zamieszkałą w Gdańsku przy ul. Wiosennej 4/5.</a:t>
            </a:r>
          </a:p>
          <a:p>
            <a:pPr indent="0" algn="just">
              <a:lnSpc>
                <a:spcPct val="150000"/>
              </a:lnSpc>
              <a:spcBef>
                <a:spcPts val="1200"/>
              </a:spcBef>
              <a:buNone/>
            </a:pPr>
            <a:r>
              <a:rPr lang="pl-PL" sz="1600" dirty="0">
                <a:solidFill>
                  <a:srgbClr val="000000"/>
                </a:solidFill>
                <a:effectLst/>
                <a:latin typeface="Times New Roman" panose="02020603050405020304" pitchFamily="18" charset="0"/>
                <a:ea typeface="Times New Roman" panose="02020603050405020304" pitchFamily="18" charset="0"/>
              </a:rPr>
              <a:t>Oświadczam także, że córkę Karolinę Parczewską urodzoną w dniu 05.03.1973 r. w Gdańsku, zamieszkałą w Gdańsku przy ul. Mazurskiej 3/45, wydziedziczam pozbawiając prawa do zachowku po mnie.</a:t>
            </a:r>
          </a:p>
          <a:p>
            <a:endParaRPr lang="pl-PL" dirty="0"/>
          </a:p>
        </p:txBody>
      </p:sp>
    </p:spTree>
    <p:extLst>
      <p:ext uri="{BB962C8B-B14F-4D97-AF65-F5344CB8AC3E}">
        <p14:creationId xmlns:p14="http://schemas.microsoft.com/office/powerpoint/2010/main" val="2461273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5FD3D5-A66A-6B4E-9A48-E8AF14380AF6}"/>
              </a:ext>
            </a:extLst>
          </p:cNvPr>
          <p:cNvSpPr>
            <a:spLocks noGrp="1"/>
          </p:cNvSpPr>
          <p:nvPr>
            <p:ph type="title"/>
          </p:nvPr>
        </p:nvSpPr>
        <p:spPr/>
        <p:txBody>
          <a:bodyPr>
            <a:normAutofit/>
          </a:bodyPr>
          <a:lstStyle/>
          <a:p>
            <a:pPr algn="ctr"/>
            <a:r>
              <a:rPr lang="pl-PL" sz="24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endParaRPr lang="pl-PL" sz="2400" dirty="0"/>
          </a:p>
        </p:txBody>
      </p:sp>
      <p:sp>
        <p:nvSpPr>
          <p:cNvPr id="3" name="Symbol zastępczy zawartości 2">
            <a:extLst>
              <a:ext uri="{FF2B5EF4-FFF2-40B4-BE49-F238E27FC236}">
                <a16:creationId xmlns:a16="http://schemas.microsoft.com/office/drawing/2014/main" id="{B8C0D154-1B1B-028D-7B14-E61A3573D539}"/>
              </a:ext>
            </a:extLst>
          </p:cNvPr>
          <p:cNvSpPr>
            <a:spLocks noGrp="1"/>
          </p:cNvSpPr>
          <p:nvPr>
            <p:ph idx="1"/>
          </p:nvPr>
        </p:nvSpPr>
        <p:spPr/>
        <p:txBody>
          <a:bodyPr>
            <a:normAutofit fontScale="85000" lnSpcReduction="10000"/>
          </a:bodyPr>
          <a:lstStyle/>
          <a:p>
            <a:pPr indent="0" algn="just">
              <a:lnSpc>
                <a:spcPct val="160000"/>
              </a:lnSpc>
              <a:spcBef>
                <a:spcPts val="1200"/>
              </a:spcBef>
              <a:buNone/>
            </a:pPr>
            <a:r>
              <a:rPr lang="pl-PL" sz="1900" dirty="0">
                <a:solidFill>
                  <a:srgbClr val="000000"/>
                </a:solidFill>
                <a:effectLst/>
                <a:latin typeface="Times New Roman" panose="02020603050405020304" pitchFamily="18" charset="0"/>
                <a:ea typeface="Times New Roman" panose="02020603050405020304" pitchFamily="18" charset="0"/>
              </a:rPr>
              <a:t>Wskazuję, że przyczyną wydziedziczenia jest uporczywe postępowanie córki Karoliny Parczewskiej w sposób sprzeczny z zasadami współżycia społecznego i dobrymi obyczajami wobec mnie, w szczególności nieutrzymywanie kontaktów ze mną od ponad 10 lat, brak zainteresowania moim zdrowiem podczas leczenia operacyjnego i rekonwalescencji w 2016 r., brak odpowiedzi na liczne i listy i prośby dotyczące wspólnego spędzenia Wigilii i Świąt Wielkanocnych ponawiane przez kilka lat z rzędu. Ponadto jako przyczynę wydziedziczenia uznaję także ciągłe bezpodstawne pomawianie mnie przez córkę Karolinę Parczewską w gronie rodzinnym połączone z używaniem słów obraźliwych i wulgarnych w stosunku do mojej osoby, o którym dowiaduję się systematycznie od różnych naszych krewnych. Takie zachowanie mojej własnej córki bardzo mnie raniło i rani, dlatego nie jestem w stanie jej wybaczyć i postanowiłem pozbawić ją prawa do zachowku.</a:t>
            </a:r>
          </a:p>
          <a:p>
            <a:pPr indent="0" algn="just">
              <a:lnSpc>
                <a:spcPct val="160000"/>
              </a:lnSpc>
              <a:spcBef>
                <a:spcPts val="1200"/>
              </a:spcBef>
              <a:buNone/>
            </a:pPr>
            <a:r>
              <a:rPr lang="pl-PL" sz="1900" dirty="0">
                <a:solidFill>
                  <a:srgbClr val="000000"/>
                </a:solidFill>
                <a:effectLst/>
                <a:latin typeface="Times New Roman" panose="02020603050405020304" pitchFamily="18" charset="0"/>
                <a:ea typeface="Times New Roman" panose="02020603050405020304" pitchFamily="18" charset="0"/>
              </a:rPr>
              <a:t>Taka jest moja ostatnia wola, którą w pełni świadomie wyrażam.</a:t>
            </a:r>
          </a:p>
          <a:p>
            <a:pPr marL="0" indent="0" algn="r">
              <a:lnSpc>
                <a:spcPct val="160000"/>
              </a:lnSpc>
              <a:spcBef>
                <a:spcPts val="2400"/>
              </a:spcBef>
              <a:buNone/>
              <a:tabLst>
                <a:tab pos="5671185" algn="r"/>
              </a:tabLst>
            </a:pPr>
            <a:r>
              <a:rPr lang="pl-PL" sz="1900" dirty="0">
                <a:solidFill>
                  <a:srgbClr val="000000"/>
                </a:solidFill>
                <a:effectLst/>
                <a:latin typeface="Times New Roman" panose="02020603050405020304" pitchFamily="18" charset="0"/>
                <a:ea typeface="Times New Roman" panose="02020603050405020304" pitchFamily="18" charset="0"/>
              </a:rPr>
              <a:t>	Grzegorz Parczewski</a:t>
            </a:r>
          </a:p>
          <a:p>
            <a:pPr marL="0" indent="0">
              <a:buNone/>
            </a:pPr>
            <a:endParaRPr lang="pl-PL" dirty="0"/>
          </a:p>
        </p:txBody>
      </p:sp>
    </p:spTree>
    <p:extLst>
      <p:ext uri="{BB962C8B-B14F-4D97-AF65-F5344CB8AC3E}">
        <p14:creationId xmlns:p14="http://schemas.microsoft.com/office/powerpoint/2010/main" val="2777813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0CA81A-2898-1883-DEBD-427D5C4C788C}"/>
              </a:ext>
            </a:extLst>
          </p:cNvPr>
          <p:cNvSpPr>
            <a:spLocks noGrp="1"/>
          </p:cNvSpPr>
          <p:nvPr>
            <p:ph type="title"/>
          </p:nvPr>
        </p:nvSpPr>
        <p:spPr/>
        <p:txBody>
          <a:bodyPr>
            <a:normAutofit/>
          </a:bodyPr>
          <a:lstStyle/>
          <a:p>
            <a:pPr algn="ctr"/>
            <a:r>
              <a:rPr lang="pl-PL" sz="24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endParaRPr lang="pl-PL" sz="2400" dirty="0"/>
          </a:p>
        </p:txBody>
      </p:sp>
      <p:sp>
        <p:nvSpPr>
          <p:cNvPr id="3" name="Symbol zastępczy zawartości 2">
            <a:extLst>
              <a:ext uri="{FF2B5EF4-FFF2-40B4-BE49-F238E27FC236}">
                <a16:creationId xmlns:a16="http://schemas.microsoft.com/office/drawing/2014/main" id="{6BACFF3B-0C1B-0A73-A800-426E01E65688}"/>
              </a:ext>
            </a:extLst>
          </p:cNvPr>
          <p:cNvSpPr>
            <a:spLocks noGrp="1"/>
          </p:cNvSpPr>
          <p:nvPr>
            <p:ph idx="1"/>
          </p:nvPr>
        </p:nvSpPr>
        <p:spPr/>
        <p:txBody>
          <a:bodyPr>
            <a:normAutofit/>
          </a:bodyPr>
          <a:lstStyle/>
          <a:p>
            <a:pPr marL="0" indent="0" algn="just">
              <a:buNone/>
            </a:pPr>
            <a:r>
              <a:rPr lang="pl-PL" sz="2000" dirty="0">
                <a:latin typeface="Times New Roman" panose="02020603050405020304" pitchFamily="18" charset="0"/>
                <a:cs typeface="Times New Roman" panose="02020603050405020304" pitchFamily="18" charset="0"/>
              </a:rPr>
              <a:t>Źródła:</a:t>
            </a:r>
          </a:p>
          <a:p>
            <a:pPr marL="0" indent="0" algn="just">
              <a:buNone/>
            </a:pPr>
            <a:r>
              <a:rPr lang="pl-PL" sz="2000" i="0" dirty="0">
                <a:effectLst/>
                <a:latin typeface="Times New Roman" panose="02020603050405020304" pitchFamily="18" charset="0"/>
                <a:cs typeface="Times New Roman" panose="02020603050405020304" pitchFamily="18" charset="0"/>
              </a:rPr>
              <a:t>Ustawa z dnia 23 kwietnia 1964 r. - Kodeks cywilny (</a:t>
            </a:r>
            <a:r>
              <a:rPr lang="nn-NO" sz="2000" i="0" dirty="0">
                <a:effectLst/>
                <a:latin typeface="Times New Roman" panose="02020603050405020304" pitchFamily="18" charset="0"/>
                <a:cs typeface="Times New Roman" panose="02020603050405020304" pitchFamily="18" charset="0"/>
              </a:rPr>
              <a:t>Dz.U. 1964 nr 16 poz. 93</a:t>
            </a:r>
            <a:r>
              <a:rPr lang="pl-PL" sz="2000" i="0" dirty="0">
                <a:effectLst/>
                <a:latin typeface="Times New Roman" panose="02020603050405020304" pitchFamily="18" charset="0"/>
                <a:cs typeface="Times New Roman" panose="02020603050405020304" pitchFamily="18" charset="0"/>
              </a:rPr>
              <a:t> ze zm.).</a:t>
            </a:r>
            <a:endParaRPr lang="nn-NO" sz="2000" i="0" dirty="0">
              <a:effectLst/>
              <a:latin typeface="Times New Roman" panose="02020603050405020304" pitchFamily="18" charset="0"/>
              <a:cs typeface="Times New Roman" panose="02020603050405020304" pitchFamily="18" charset="0"/>
            </a:endParaRPr>
          </a:p>
          <a:p>
            <a:pPr marL="0" indent="0" algn="just">
              <a:buNone/>
            </a:pPr>
            <a:r>
              <a:rPr lang="pl-PL"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red. </a:t>
            </a:r>
            <a:r>
              <a:rPr lang="pl-PL" sz="2000" kern="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Katner</a:t>
            </a:r>
            <a:r>
              <a:rPr lang="pl-PL"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W. J., </a:t>
            </a:r>
            <a:r>
              <a:rPr lang="pl-PL" sz="2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Prawo cywilne i handlowe w zarysie</a:t>
            </a:r>
            <a:r>
              <a:rPr lang="pl-PL"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Wolters Kluwer, Warszawa 2021.</a:t>
            </a:r>
          </a:p>
          <a:p>
            <a:pPr marL="0" indent="0" algn="just">
              <a:buNone/>
            </a:pPr>
            <a:endParaRPr lang="pl-PL" sz="2000" b="1" i="0" dirty="0">
              <a:solidFill>
                <a:srgbClr val="000000"/>
              </a:solidFill>
              <a:effectLst/>
              <a:latin typeface="Times New Roman" panose="02020603050405020304" pitchFamily="18" charset="0"/>
              <a:cs typeface="Times New Roman" panose="02020603050405020304" pitchFamily="18" charset="0"/>
            </a:endParaRPr>
          </a:p>
          <a:p>
            <a:pPr marL="0" indent="0" algn="just">
              <a:buNone/>
            </a:pPr>
            <a:r>
              <a:rPr lang="pl-PL" sz="2000" dirty="0">
                <a:latin typeface="Times New Roman" panose="02020603050405020304" pitchFamily="18" charset="0"/>
                <a:cs typeface="Times New Roman" panose="02020603050405020304" pitchFamily="18" charset="0"/>
              </a:rPr>
              <a:t>Adres e-mail:</a:t>
            </a:r>
          </a:p>
          <a:p>
            <a:pPr marL="0" indent="0" algn="just">
              <a:buNone/>
            </a:pPr>
            <a:r>
              <a:rPr lang="pl-PL" sz="2000" dirty="0">
                <a:latin typeface="Times New Roman" panose="02020603050405020304" pitchFamily="18" charset="0"/>
                <a:cs typeface="Times New Roman" panose="02020603050405020304" pitchFamily="18" charset="0"/>
              </a:rPr>
              <a:t>m.jurewicz@pb.edu.pl</a:t>
            </a:r>
          </a:p>
        </p:txBody>
      </p:sp>
    </p:spTree>
    <p:extLst>
      <p:ext uri="{BB962C8B-B14F-4D97-AF65-F5344CB8AC3E}">
        <p14:creationId xmlns:p14="http://schemas.microsoft.com/office/powerpoint/2010/main" val="192534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847E9F-69D2-B17A-79EA-DAD6281E40F8}"/>
              </a:ext>
            </a:extLst>
          </p:cNvPr>
          <p:cNvSpPr>
            <a:spLocks noGrp="1"/>
          </p:cNvSpPr>
          <p:nvPr>
            <p:ph type="title"/>
          </p:nvPr>
        </p:nvSpPr>
        <p:spPr/>
        <p:txBody>
          <a:bodyPr>
            <a:normAutofit/>
          </a:bodyPr>
          <a:lstStyle/>
          <a:p>
            <a:pPr algn="ctr"/>
            <a:r>
              <a:rPr lang="pl-PL" sz="24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endParaRPr lang="pl-PL" sz="2400" dirty="0"/>
          </a:p>
        </p:txBody>
      </p:sp>
      <p:sp>
        <p:nvSpPr>
          <p:cNvPr id="3" name="Symbol zastępczy zawartości 2">
            <a:extLst>
              <a:ext uri="{FF2B5EF4-FFF2-40B4-BE49-F238E27FC236}">
                <a16:creationId xmlns:a16="http://schemas.microsoft.com/office/drawing/2014/main" id="{90D371D8-A6EE-2281-0471-7A0B47A7A46C}"/>
              </a:ext>
            </a:extLst>
          </p:cNvPr>
          <p:cNvSpPr>
            <a:spLocks noGrp="1"/>
          </p:cNvSpPr>
          <p:nvPr>
            <p:ph idx="1"/>
          </p:nvPr>
        </p:nvSpPr>
        <p:spPr/>
        <p:txBody>
          <a:bodyPr>
            <a:noAutofit/>
          </a:bodyPr>
          <a:lstStyle/>
          <a:p>
            <a:pPr marL="0" indent="0" algn="just">
              <a:lnSpc>
                <a:spcPct val="150000"/>
              </a:lnSpc>
              <a:buNone/>
            </a:pPr>
            <a:r>
              <a:rPr lang="pl-PL" sz="1800" b="1" i="0" u="none" strike="noStrike" baseline="0" dirty="0">
                <a:latin typeface="Times New Roman" panose="02020603050405020304" pitchFamily="18" charset="0"/>
                <a:cs typeface="Times New Roman" panose="02020603050405020304" pitchFamily="18" charset="0"/>
              </a:rPr>
              <a:t>Spadkobiercą może być zarówno osoba fizyczna, jak i osoba prawna. </a:t>
            </a:r>
            <a:r>
              <a:rPr lang="pl-PL" sz="1800" b="0" i="0" u="none" strike="noStrike" baseline="0" dirty="0">
                <a:latin typeface="Times New Roman" panose="02020603050405020304" pitchFamily="18" charset="0"/>
                <a:cs typeface="Times New Roman" panose="02020603050405020304" pitchFamily="18" charset="0"/>
              </a:rPr>
              <a:t>Wyjątkiem jest sytuacja, w której nie będzie powołanego do dziedziczenia na podstawie ustawy żadnego spadkobiercy z kręgu rodziny spadkodawcy. Wówczas dziedziczyć może </a:t>
            </a:r>
            <a:r>
              <a:rPr lang="pl-PL" sz="1800" b="1" i="0" u="none" strike="noStrike" baseline="0" dirty="0">
                <a:latin typeface="Times New Roman" panose="02020603050405020304" pitchFamily="18" charset="0"/>
                <a:cs typeface="Times New Roman" panose="02020603050405020304" pitchFamily="18" charset="0"/>
              </a:rPr>
              <a:t>gmina (a </a:t>
            </a:r>
            <a:r>
              <a:rPr lang="pl-PL" sz="1800" b="0" i="0" u="none" strike="noStrike" baseline="0" dirty="0">
                <a:latin typeface="Times New Roman" panose="02020603050405020304" pitchFamily="18" charset="0"/>
                <a:cs typeface="Times New Roman" panose="02020603050405020304" pitchFamily="18" charset="0"/>
              </a:rPr>
              <a:t>w pewnym przypadku </a:t>
            </a:r>
            <a:r>
              <a:rPr lang="pl-PL" sz="1800" b="1" i="0" u="none" strike="noStrike" baseline="0" dirty="0">
                <a:latin typeface="Times New Roman" panose="02020603050405020304" pitchFamily="18" charset="0"/>
                <a:cs typeface="Times New Roman" panose="02020603050405020304" pitchFamily="18" charset="0"/>
              </a:rPr>
              <a:t>także Skarb Państwa</a:t>
            </a:r>
            <a:r>
              <a:rPr lang="pl-PL" sz="1800" b="0" i="0" u="none" strike="noStrike" baseline="0" dirty="0">
                <a:latin typeface="Times New Roman" panose="02020603050405020304" pitchFamily="18" charset="0"/>
                <a:cs typeface="Times New Roman" panose="02020603050405020304" pitchFamily="18" charset="0"/>
              </a:rPr>
              <a:t>) jako tzw. spadkobierca konieczny.</a:t>
            </a:r>
          </a:p>
          <a:p>
            <a:pPr marL="0" indent="0" algn="just">
              <a:lnSpc>
                <a:spcPct val="150000"/>
              </a:lnSpc>
              <a:buNone/>
            </a:pPr>
            <a:r>
              <a:rPr lang="pl-PL" sz="1800" b="0" i="0" u="none" strike="noStrike" baseline="0" dirty="0">
                <a:latin typeface="Times New Roman" panose="02020603050405020304" pitchFamily="18" charset="0"/>
                <a:cs typeface="Times New Roman" panose="02020603050405020304" pitchFamily="18" charset="0"/>
              </a:rPr>
              <a:t>Spadkobierca będący osobą fizyczną musi żyć w chwili otwarcia spadku (tj. w chwili śmierci spadkodawcy). Osoba ta nie musi być już urodzona – dziecko w chwili otwarcia spadku już poczęte może być spadkobiercą, jeśli urodzi się żywe. Osoba prawna także musi istnieć w chwili otwarcia spadku. Wyjątkiem jest dziedziczenie testamentowe przez fundację, która została dopiero ustanowiona przez spadkodawcę w tym testamencie, pod warunkiem wpisania jej do rejestru w terminie 2 lat od ogłoszenia testamentu.</a:t>
            </a:r>
            <a:endParaRPr lang="pl-PL"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7557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0EED82-007C-6D6A-ABC6-EFC444A205CE}"/>
              </a:ext>
            </a:extLst>
          </p:cNvPr>
          <p:cNvSpPr>
            <a:spLocks noGrp="1"/>
          </p:cNvSpPr>
          <p:nvPr>
            <p:ph type="title"/>
          </p:nvPr>
        </p:nvSpPr>
        <p:spPr/>
        <p:txBody>
          <a:bodyPr>
            <a:normAutofit/>
          </a:bodyPr>
          <a:lstStyle/>
          <a:p>
            <a:pPr algn="ctr"/>
            <a:r>
              <a:rPr lang="pl-PL" sz="24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endParaRPr lang="pl-PL" sz="2400" dirty="0"/>
          </a:p>
        </p:txBody>
      </p:sp>
      <p:sp>
        <p:nvSpPr>
          <p:cNvPr id="3" name="Symbol zastępczy zawartości 2">
            <a:extLst>
              <a:ext uri="{FF2B5EF4-FFF2-40B4-BE49-F238E27FC236}">
                <a16:creationId xmlns:a16="http://schemas.microsoft.com/office/drawing/2014/main" id="{1EABCACE-8178-DC85-2256-FA56D47EF713}"/>
              </a:ext>
            </a:extLst>
          </p:cNvPr>
          <p:cNvSpPr>
            <a:spLocks noGrp="1"/>
          </p:cNvSpPr>
          <p:nvPr>
            <p:ph idx="1"/>
          </p:nvPr>
        </p:nvSpPr>
        <p:spPr/>
        <p:txBody>
          <a:bodyPr>
            <a:normAutofit fontScale="92500" lnSpcReduction="10000"/>
          </a:bodyPr>
          <a:lstStyle/>
          <a:p>
            <a:pPr marL="0" indent="0" algn="just">
              <a:lnSpc>
                <a:spcPct val="150000"/>
              </a:lnSpc>
              <a:buNone/>
            </a:pPr>
            <a:r>
              <a:rPr lang="pl-PL" sz="2000" b="1" i="0" u="none" strike="noStrike" baseline="0" dirty="0">
                <a:latin typeface="Times New Roman" panose="02020603050405020304" pitchFamily="18" charset="0"/>
                <a:cs typeface="Times New Roman" panose="02020603050405020304" pitchFamily="18" charset="0"/>
              </a:rPr>
              <a:t>Niegodność dziedziczenia </a:t>
            </a:r>
            <a:r>
              <a:rPr lang="pl-PL" sz="2000" b="0" i="0" u="none" strike="noStrike" baseline="0" dirty="0">
                <a:latin typeface="Times New Roman" panose="02020603050405020304" pitchFamily="18" charset="0"/>
                <a:cs typeface="Times New Roman" panose="02020603050405020304" pitchFamily="18" charset="0"/>
              </a:rPr>
              <a:t>oznacza stan, w którym spadkobierca zostaje odsunięty od dziedziczenia na podstawie orzeczenia sądu ze względu na swoje rażąco naganne postępowanie. Spadkobierca niegodny zostaje wyłączony od dziedziczenia, tak jakby nie dożył otwarcia spadku. Uznać za niegodnego można spadkobiercę, który: popełnił ciężkie umyślne przestępstwo przeciwko spadkodawcy, albo nakłonił spadkodawcę podstępem lub groźbą do sporządzenia lub odwołania testamentu, albo przeszkodził mu w ten sposób, albo umyślnie ukrył, zniszczył, podrobił lub </a:t>
            </a:r>
            <a:r>
              <a:rPr lang="pl-PL" sz="2200" b="0" i="0" u="none" strike="noStrike" baseline="0" dirty="0">
                <a:latin typeface="Times New Roman" panose="02020603050405020304" pitchFamily="18" charset="0"/>
                <a:cs typeface="Times New Roman" panose="02020603050405020304" pitchFamily="18" charset="0"/>
              </a:rPr>
              <a:t>przerobił testament, albo świadomie skorzystał z takiego testamentu.</a:t>
            </a:r>
          </a:p>
          <a:p>
            <a:pPr marL="0" indent="0" algn="just">
              <a:lnSpc>
                <a:spcPct val="150000"/>
              </a:lnSpc>
              <a:buNone/>
            </a:pPr>
            <a:r>
              <a:rPr lang="pl-PL" sz="2200" b="0" i="0" u="none" strike="noStrike" baseline="0" dirty="0">
                <a:latin typeface="Times New Roman" panose="02020603050405020304" pitchFamily="18" charset="0"/>
                <a:cs typeface="Times New Roman" panose="02020603050405020304" pitchFamily="18" charset="0"/>
              </a:rPr>
              <a:t>O uznanie za niegodnego może wystąpić każdy, kto ma w tym interes, w terminie 1 roku od dowiedzenia się o przyczynie niegodności, jednak nie później niż przed upływem 3 lat od otwarcia spadku.</a:t>
            </a:r>
            <a:endParaRPr lang="pl-PL"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4106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1D162D-6A3F-A0FD-F5A2-424196CC012C}"/>
              </a:ext>
            </a:extLst>
          </p:cNvPr>
          <p:cNvSpPr>
            <a:spLocks noGrp="1"/>
          </p:cNvSpPr>
          <p:nvPr>
            <p:ph type="title"/>
          </p:nvPr>
        </p:nvSpPr>
        <p:spPr/>
        <p:txBody>
          <a:bodyPr>
            <a:normAutofit/>
          </a:bodyPr>
          <a:lstStyle/>
          <a:p>
            <a:pPr algn="ctr"/>
            <a:r>
              <a:rPr lang="pl-PL" sz="24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endParaRPr lang="pl-PL" sz="2400" dirty="0"/>
          </a:p>
        </p:txBody>
      </p:sp>
      <p:sp>
        <p:nvSpPr>
          <p:cNvPr id="3" name="Symbol zastępczy zawartości 2">
            <a:extLst>
              <a:ext uri="{FF2B5EF4-FFF2-40B4-BE49-F238E27FC236}">
                <a16:creationId xmlns:a16="http://schemas.microsoft.com/office/drawing/2014/main" id="{D025817C-48A6-1CAE-8A5E-E4253A3D58A6}"/>
              </a:ext>
            </a:extLst>
          </p:cNvPr>
          <p:cNvSpPr>
            <a:spLocks noGrp="1"/>
          </p:cNvSpPr>
          <p:nvPr>
            <p:ph idx="1"/>
          </p:nvPr>
        </p:nvSpPr>
        <p:spPr/>
        <p:txBody>
          <a:bodyPr>
            <a:noAutofit/>
          </a:bodyPr>
          <a:lstStyle/>
          <a:p>
            <a:pPr marL="0" indent="0" algn="just">
              <a:lnSpc>
                <a:spcPct val="150000"/>
              </a:lnSpc>
              <a:buNone/>
            </a:pPr>
            <a:r>
              <a:rPr lang="pl-PL" sz="1900" b="0" i="0" u="none" strike="noStrike" baseline="0" dirty="0">
                <a:latin typeface="Times New Roman" panose="02020603050405020304" pitchFamily="18" charset="0"/>
                <a:cs typeface="Times New Roman" panose="02020603050405020304" pitchFamily="18" charset="0"/>
              </a:rPr>
              <a:t>Spadkobierca </a:t>
            </a:r>
            <a:r>
              <a:rPr lang="pl-PL" sz="1900" i="0" u="none" strike="noStrike" baseline="0" dirty="0">
                <a:latin typeface="Times New Roman" panose="02020603050405020304" pitchFamily="18" charset="0"/>
                <a:cs typeface="Times New Roman" panose="02020603050405020304" pitchFamily="18" charset="0"/>
              </a:rPr>
              <a:t>może </a:t>
            </a:r>
            <a:r>
              <a:rPr lang="pl-PL" sz="1900" b="1" i="0" u="none" strike="noStrike" baseline="0" dirty="0">
                <a:latin typeface="Times New Roman" panose="02020603050405020304" pitchFamily="18" charset="0"/>
                <a:cs typeface="Times New Roman" panose="02020603050405020304" pitchFamily="18" charset="0"/>
              </a:rPr>
              <a:t>zrzec się dziedziczenia </a:t>
            </a:r>
            <a:r>
              <a:rPr lang="pl-PL" sz="1900" b="0" i="0" u="none" strike="noStrike" baseline="0" dirty="0">
                <a:latin typeface="Times New Roman" panose="02020603050405020304" pitchFamily="18" charset="0"/>
                <a:cs typeface="Times New Roman" panose="02020603050405020304" pitchFamily="18" charset="0"/>
              </a:rPr>
              <a:t>po określonym spadkodawcy na podstawie umowy zawartej między tymi osobami w formie aktu notarialnego.</a:t>
            </a:r>
          </a:p>
          <a:p>
            <a:pPr marL="0" indent="0" algn="just">
              <a:lnSpc>
                <a:spcPct val="150000"/>
              </a:lnSpc>
              <a:buNone/>
            </a:pPr>
            <a:r>
              <a:rPr lang="pl-PL" sz="1900" b="1" i="0" u="none" strike="noStrike" baseline="0" dirty="0">
                <a:latin typeface="Times New Roman" panose="02020603050405020304" pitchFamily="18" charset="0"/>
                <a:cs typeface="Times New Roman" panose="02020603050405020304" pitchFamily="18" charset="0"/>
              </a:rPr>
              <a:t>W skład spadku wchodzą prawa i obowiązki majątkowe zmarłego. Oznacza to, że spadkobiercy dziedziczą nie tylko aktywa, lecz także pasywa (długi).</a:t>
            </a:r>
          </a:p>
          <a:p>
            <a:pPr marL="0" indent="0" algn="just">
              <a:lnSpc>
                <a:spcPct val="150000"/>
              </a:lnSpc>
              <a:buNone/>
            </a:pPr>
            <a:r>
              <a:rPr lang="pl-PL" sz="1900" b="0" i="0" u="none" strike="noStrike" baseline="0" dirty="0">
                <a:latin typeface="Times New Roman" panose="02020603050405020304" pitchFamily="18" charset="0"/>
                <a:cs typeface="Times New Roman" panose="02020603050405020304" pitchFamily="18" charset="0"/>
              </a:rPr>
              <a:t>W przypadku istnienia między małżonkami wspólności małżeńskiej do spadku wchodzi część (co do zasady połowa) wspólnego majątku małżonków. Pozostała część stanowi wówczas wyłączną własność małżonka pozostałego przy życiu i nie podlega dziedziczeniu.</a:t>
            </a:r>
          </a:p>
          <a:p>
            <a:pPr marL="0" indent="0" algn="just">
              <a:lnSpc>
                <a:spcPct val="150000"/>
              </a:lnSpc>
              <a:buNone/>
            </a:pPr>
            <a:r>
              <a:rPr lang="pl-PL" sz="1900" b="0" i="0" u="none" strike="noStrike" baseline="0" dirty="0">
                <a:latin typeface="Times New Roman" panose="02020603050405020304" pitchFamily="18" charset="0"/>
                <a:cs typeface="Times New Roman" panose="02020603050405020304" pitchFamily="18" charset="0"/>
              </a:rPr>
              <a:t>Spadkobierca nabywa spadek z mocy prawa z chwilą otwarcia spadku. Otwarcie spadku następuje z chwilą śmierci spadkodawcy.</a:t>
            </a:r>
          </a:p>
        </p:txBody>
      </p:sp>
    </p:spTree>
    <p:extLst>
      <p:ext uri="{BB962C8B-B14F-4D97-AF65-F5344CB8AC3E}">
        <p14:creationId xmlns:p14="http://schemas.microsoft.com/office/powerpoint/2010/main" val="2247467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E2C981-73A2-6B97-90A3-631BE6FDFEC8}"/>
              </a:ext>
            </a:extLst>
          </p:cNvPr>
          <p:cNvSpPr>
            <a:spLocks noGrp="1"/>
          </p:cNvSpPr>
          <p:nvPr>
            <p:ph type="title"/>
          </p:nvPr>
        </p:nvSpPr>
        <p:spPr/>
        <p:txBody>
          <a:bodyPr>
            <a:normAutofit/>
          </a:bodyPr>
          <a:lstStyle/>
          <a:p>
            <a:pPr algn="ctr"/>
            <a:r>
              <a:rPr lang="pl-PL" sz="24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endParaRPr lang="pl-PL" sz="2400" dirty="0"/>
          </a:p>
        </p:txBody>
      </p:sp>
      <p:sp>
        <p:nvSpPr>
          <p:cNvPr id="3" name="Symbol zastępczy zawartości 2">
            <a:extLst>
              <a:ext uri="{FF2B5EF4-FFF2-40B4-BE49-F238E27FC236}">
                <a16:creationId xmlns:a16="http://schemas.microsoft.com/office/drawing/2014/main" id="{6907853B-F9F1-F014-C1A3-68FCEA46EFD7}"/>
              </a:ext>
            </a:extLst>
          </p:cNvPr>
          <p:cNvSpPr>
            <a:spLocks noGrp="1"/>
          </p:cNvSpPr>
          <p:nvPr>
            <p:ph idx="1"/>
          </p:nvPr>
        </p:nvSpPr>
        <p:spPr/>
        <p:txBody>
          <a:bodyPr>
            <a:normAutofit/>
          </a:bodyPr>
          <a:lstStyle/>
          <a:p>
            <a:pPr marL="0" indent="0" algn="just">
              <a:lnSpc>
                <a:spcPct val="150000"/>
              </a:lnSpc>
              <a:buNone/>
            </a:pPr>
            <a:r>
              <a:rPr lang="pl-PL" sz="2000" dirty="0">
                <a:latin typeface="Times New Roman" panose="02020603050405020304" pitchFamily="18" charset="0"/>
                <a:cs typeface="Times New Roman" panose="02020603050405020304" pitchFamily="18" charset="0"/>
              </a:rPr>
              <a:t>Nie wchodzi do spadku po posiadaczu rachunku </a:t>
            </a:r>
            <a:r>
              <a:rPr lang="pl-PL" sz="2000" b="1" dirty="0">
                <a:latin typeface="Times New Roman" panose="02020603050405020304" pitchFamily="18" charset="0"/>
                <a:cs typeface="Times New Roman" panose="02020603050405020304" pitchFamily="18" charset="0"/>
              </a:rPr>
              <a:t>dyspozycja wkładem na wypadek śmierci</a:t>
            </a:r>
            <a:r>
              <a:rPr lang="pl-PL" sz="2000" dirty="0">
                <a:latin typeface="Times New Roman" panose="02020603050405020304" pitchFamily="18" charset="0"/>
                <a:cs typeface="Times New Roman" panose="02020603050405020304" pitchFamily="18" charset="0"/>
              </a:rPr>
              <a:t>; posiadacz rachunku bankowego może polecić pisemnie bankowi dokonanie – po swojej śmierci – wypłaty z rachunku wskazanym przez siebie osobom: małżonkowi, wstępnym, zstępnym lub rodzeństwu określonej kwoty pieniężnej. </a:t>
            </a:r>
            <a:r>
              <a:rPr lang="pl-PL" sz="2000" b="1" dirty="0">
                <a:latin typeface="Times New Roman" panose="02020603050405020304" pitchFamily="18" charset="0"/>
                <a:cs typeface="Times New Roman" panose="02020603050405020304" pitchFamily="18" charset="0"/>
              </a:rPr>
              <a:t>Kwota</a:t>
            </a:r>
            <a:r>
              <a:rPr lang="pl-PL" sz="2000" dirty="0">
                <a:latin typeface="Times New Roman" panose="02020603050405020304" pitchFamily="18" charset="0"/>
                <a:cs typeface="Times New Roman" panose="02020603050405020304" pitchFamily="18" charset="0"/>
              </a:rPr>
              <a:t> wypłaty bez względu na liczbę wydanych dyspozycji, </a:t>
            </a:r>
            <a:r>
              <a:rPr lang="pl-PL" sz="2000" b="1" dirty="0">
                <a:latin typeface="Times New Roman" panose="02020603050405020304" pitchFamily="18" charset="0"/>
                <a:cs typeface="Times New Roman" panose="02020603050405020304" pitchFamily="18" charset="0"/>
              </a:rPr>
              <a:t>nie może być wyższa niż dwudziestokrotne przeciętne miesięczne wynagrodzenie w sektorze przedsiębiorstw </a:t>
            </a:r>
            <a:r>
              <a:rPr lang="pl-PL" sz="2000" dirty="0">
                <a:latin typeface="Times New Roman" panose="02020603050405020304" pitchFamily="18" charset="0"/>
                <a:cs typeface="Times New Roman" panose="02020603050405020304" pitchFamily="18" charset="0"/>
              </a:rPr>
              <a:t>bez wypłat nagród z zysku, ogłaszane przez Prezesa Głównego Urzędu Statystycznego za ostatni miesiąc przed śmiercią posiadacza rachunku. P</a:t>
            </a:r>
            <a:r>
              <a:rPr lang="pl-PL" sz="2000" b="0" i="0" dirty="0">
                <a:effectLst/>
                <a:latin typeface="Times New Roman" panose="02020603050405020304" pitchFamily="18" charset="0"/>
                <a:cs typeface="Times New Roman" panose="02020603050405020304" pitchFamily="18" charset="0"/>
              </a:rPr>
              <a:t>rzeciętne miesięczne wynagrodzenie w sektorze przedsiębiorstw bez wypłat nagród z zysku w czwartym kwartale 2022 r. wyniosło 6965,84 zł. (x 20 = </a:t>
            </a:r>
            <a:r>
              <a:rPr lang="pl-PL" sz="2000" b="1" i="0" dirty="0">
                <a:effectLst/>
                <a:latin typeface="Times New Roman" panose="02020603050405020304" pitchFamily="18" charset="0"/>
                <a:cs typeface="Times New Roman" panose="02020603050405020304" pitchFamily="18" charset="0"/>
              </a:rPr>
              <a:t>139316,80 zł.</a:t>
            </a:r>
            <a:r>
              <a:rPr lang="pl-PL" sz="2000" b="0" i="0" dirty="0">
                <a:effectLst/>
                <a:latin typeface="Times New Roman" panose="02020603050405020304" pitchFamily="18" charset="0"/>
                <a:cs typeface="Times New Roman" panose="02020603050405020304" pitchFamily="18" charset="0"/>
              </a:rPr>
              <a:t>).</a:t>
            </a:r>
            <a:endParaRPr lang="pl-P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2932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8C057B-E0C3-DA62-2B68-47FCE98F6C59}"/>
              </a:ext>
            </a:extLst>
          </p:cNvPr>
          <p:cNvSpPr>
            <a:spLocks noGrp="1"/>
          </p:cNvSpPr>
          <p:nvPr>
            <p:ph type="title"/>
          </p:nvPr>
        </p:nvSpPr>
        <p:spPr/>
        <p:txBody>
          <a:bodyPr>
            <a:normAutofit/>
          </a:bodyPr>
          <a:lstStyle/>
          <a:p>
            <a:pPr algn="ctr"/>
            <a:r>
              <a:rPr lang="pl-PL" sz="24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endParaRPr lang="pl-PL" sz="2400" dirty="0"/>
          </a:p>
        </p:txBody>
      </p:sp>
      <p:sp>
        <p:nvSpPr>
          <p:cNvPr id="3" name="Symbol zastępczy zawartości 2">
            <a:extLst>
              <a:ext uri="{FF2B5EF4-FFF2-40B4-BE49-F238E27FC236}">
                <a16:creationId xmlns:a16="http://schemas.microsoft.com/office/drawing/2014/main" id="{2A9BF1B5-05F7-00AC-8258-CBAB0CA7C03B}"/>
              </a:ext>
            </a:extLst>
          </p:cNvPr>
          <p:cNvSpPr>
            <a:spLocks noGrp="1"/>
          </p:cNvSpPr>
          <p:nvPr>
            <p:ph idx="1"/>
          </p:nvPr>
        </p:nvSpPr>
        <p:spPr/>
        <p:txBody>
          <a:bodyPr>
            <a:noAutofit/>
          </a:bodyPr>
          <a:lstStyle/>
          <a:p>
            <a:pPr marL="0" indent="0" algn="just">
              <a:lnSpc>
                <a:spcPct val="150000"/>
              </a:lnSpc>
              <a:buNone/>
            </a:pPr>
            <a:r>
              <a:rPr lang="pl-PL" sz="1800" b="1" i="0" u="none" strike="noStrike" baseline="0" dirty="0">
                <a:latin typeface="Times New Roman" panose="02020603050405020304" pitchFamily="18" charset="0"/>
                <a:cs typeface="Times New Roman" panose="02020603050405020304" pitchFamily="18" charset="0"/>
              </a:rPr>
              <a:t>Spadkobiercami ustawowymi </a:t>
            </a:r>
            <a:r>
              <a:rPr lang="pl-PL" sz="1800" b="0" i="0" u="none" strike="noStrike" baseline="0" dirty="0">
                <a:latin typeface="Times New Roman" panose="02020603050405020304" pitchFamily="18" charset="0"/>
                <a:cs typeface="Times New Roman" panose="02020603050405020304" pitchFamily="18" charset="0"/>
              </a:rPr>
              <a:t>są: małżonek, zstępni (dzieci, wnuki, prawnuki), rodzice, rodzeństwo, zstępni rodzeństwa, dziadkowie, zstępni dziadków, dzieci małżonka. Spadkobiercy ci dzielą się na kolejne grupy (klasy). </a:t>
            </a:r>
            <a:r>
              <a:rPr lang="pl-PL" sz="1800" b="1" dirty="0">
                <a:latin typeface="Times New Roman" panose="02020603050405020304" pitchFamily="18" charset="0"/>
                <a:cs typeface="Times New Roman" panose="02020603050405020304" pitchFamily="18" charset="0"/>
              </a:rPr>
              <a:t>W pierwszej kolejności powołane są z ustawy do spadku dzieci spadkodawcy oraz jego małżonek</a:t>
            </a:r>
            <a:r>
              <a:rPr lang="pl-PL" sz="1800" dirty="0">
                <a:latin typeface="Times New Roman" panose="02020603050405020304" pitchFamily="18" charset="0"/>
                <a:cs typeface="Times New Roman" panose="02020603050405020304" pitchFamily="18" charset="0"/>
              </a:rPr>
              <a:t>; dziedziczą oni w częściach równych. Jednakże część przypadająca małżonkowi nie może być mniejsza niż jedna czwarta całości spadku.</a:t>
            </a:r>
          </a:p>
          <a:p>
            <a:pPr marL="0" indent="0" algn="just">
              <a:lnSpc>
                <a:spcPct val="150000"/>
              </a:lnSpc>
              <a:buNone/>
            </a:pPr>
            <a:r>
              <a:rPr lang="pl-PL" sz="1800" b="1" dirty="0">
                <a:latin typeface="Times New Roman" panose="02020603050405020304" pitchFamily="18" charset="0"/>
                <a:cs typeface="Times New Roman" panose="02020603050405020304" pitchFamily="18" charset="0"/>
              </a:rPr>
              <a:t>W braku zstępnych spadkodawcy powołani są do spadku z ustawy jego małżonek i rodzice. </a:t>
            </a:r>
            <a:r>
              <a:rPr lang="pl-PL" sz="1800" dirty="0">
                <a:latin typeface="Times New Roman" panose="02020603050405020304" pitchFamily="18" charset="0"/>
                <a:cs typeface="Times New Roman" panose="02020603050405020304" pitchFamily="18" charset="0"/>
              </a:rPr>
              <a:t>Udział spadkowy każdego z rodziców, które dziedziczy w zbiegu z małżonkiem spadkodawcy, wynosi jedną czwartą całości spadku.</a:t>
            </a:r>
          </a:p>
        </p:txBody>
      </p:sp>
    </p:spTree>
    <p:extLst>
      <p:ext uri="{BB962C8B-B14F-4D97-AF65-F5344CB8AC3E}">
        <p14:creationId xmlns:p14="http://schemas.microsoft.com/office/powerpoint/2010/main" val="80360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469D29-90CE-5AA2-7608-3D7062AA709F}"/>
              </a:ext>
            </a:extLst>
          </p:cNvPr>
          <p:cNvSpPr>
            <a:spLocks noGrp="1"/>
          </p:cNvSpPr>
          <p:nvPr>
            <p:ph type="title"/>
          </p:nvPr>
        </p:nvSpPr>
        <p:spPr/>
        <p:txBody>
          <a:bodyPr>
            <a:normAutofit/>
          </a:bodyPr>
          <a:lstStyle/>
          <a:p>
            <a:pPr algn="ctr"/>
            <a:r>
              <a:rPr lang="pl-PL" sz="24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endParaRPr lang="pl-PL" sz="2400" dirty="0"/>
          </a:p>
        </p:txBody>
      </p:sp>
      <p:sp>
        <p:nvSpPr>
          <p:cNvPr id="3" name="Symbol zastępczy zawartości 2">
            <a:extLst>
              <a:ext uri="{FF2B5EF4-FFF2-40B4-BE49-F238E27FC236}">
                <a16:creationId xmlns:a16="http://schemas.microsoft.com/office/drawing/2014/main" id="{162B5BC5-E1F1-7470-5495-3F19C987AA09}"/>
              </a:ext>
            </a:extLst>
          </p:cNvPr>
          <p:cNvSpPr>
            <a:spLocks noGrp="1"/>
          </p:cNvSpPr>
          <p:nvPr>
            <p:ph idx="1"/>
          </p:nvPr>
        </p:nvSpPr>
        <p:spPr/>
        <p:txBody>
          <a:bodyPr>
            <a:normAutofit fontScale="92500" lnSpcReduction="20000"/>
          </a:bodyPr>
          <a:lstStyle/>
          <a:p>
            <a:pPr marL="0" indent="0" algn="just">
              <a:lnSpc>
                <a:spcPct val="150000"/>
              </a:lnSpc>
              <a:buNone/>
            </a:pPr>
            <a:r>
              <a:rPr lang="pl-PL" sz="1900" dirty="0">
                <a:latin typeface="Times New Roman" panose="02020603050405020304" pitchFamily="18" charset="0"/>
                <a:cs typeface="Times New Roman" panose="02020603050405020304" pitchFamily="18" charset="0"/>
              </a:rPr>
              <a:t>Jeżeli jedno z rodziców spadkodawcy nie dożyło otwarcia spadku, udział spadkowy, który by mu przypadał, przypada </a:t>
            </a:r>
            <a:r>
              <a:rPr lang="pl-PL" sz="1900" b="1" dirty="0">
                <a:latin typeface="Times New Roman" panose="02020603050405020304" pitchFamily="18" charset="0"/>
                <a:cs typeface="Times New Roman" panose="02020603050405020304" pitchFamily="18" charset="0"/>
              </a:rPr>
              <a:t>rodzeństwu spadkodawcy </a:t>
            </a:r>
            <a:r>
              <a:rPr lang="pl-PL" sz="1900" dirty="0">
                <a:latin typeface="Times New Roman" panose="02020603050405020304" pitchFamily="18" charset="0"/>
                <a:cs typeface="Times New Roman" panose="02020603050405020304" pitchFamily="18" charset="0"/>
              </a:rPr>
              <a:t>w częściach równych. Jeżeli którekolwiek z rodzeństwa spadkodawcy nie dożyło otwarcia spadku pozostawiając zstępnych, udział spadkowy, który by mu przypadał, przypada jego zstępnym. Udział spadkowy małżonka, który dziedziczy w zbiegu z rodzicami, rodzeństwem i zstępnymi rodzeństwa spadkodawcy, wynosi połowę spadku.</a:t>
            </a:r>
          </a:p>
          <a:p>
            <a:pPr marL="0" indent="0" algn="just">
              <a:lnSpc>
                <a:spcPct val="150000"/>
              </a:lnSpc>
              <a:buNone/>
            </a:pPr>
            <a:r>
              <a:rPr lang="pl-PL" sz="1900" dirty="0">
                <a:latin typeface="Times New Roman" panose="02020603050405020304" pitchFamily="18" charset="0"/>
                <a:cs typeface="Times New Roman" panose="02020603050405020304" pitchFamily="18" charset="0"/>
              </a:rPr>
              <a:t>W braku zstępnych, małżonka, rodziców, rodzeństwa i zstępnych rodzeństwa spadkodawcy cały spadek przypada </a:t>
            </a:r>
            <a:r>
              <a:rPr lang="pl-PL" sz="1900" b="1" dirty="0">
                <a:latin typeface="Times New Roman" panose="02020603050405020304" pitchFamily="18" charset="0"/>
                <a:cs typeface="Times New Roman" panose="02020603050405020304" pitchFamily="18" charset="0"/>
              </a:rPr>
              <a:t>dziadkom spadkodawcy</a:t>
            </a:r>
            <a:r>
              <a:rPr lang="pl-PL" sz="1900" dirty="0">
                <a:latin typeface="Times New Roman" panose="02020603050405020304" pitchFamily="18" charset="0"/>
                <a:cs typeface="Times New Roman" panose="02020603050405020304" pitchFamily="18" charset="0"/>
              </a:rPr>
              <a:t>; dziedziczą oni w częściach równych. Jeżeli któreś z dziadków spadkodawcy nie dożyło otwarcia spadku, udział spadkowy, który by mu przypadał, przypada jego zstępnym.</a:t>
            </a:r>
          </a:p>
          <a:p>
            <a:pPr marL="0" indent="0" algn="just">
              <a:lnSpc>
                <a:spcPct val="150000"/>
              </a:lnSpc>
              <a:buNone/>
            </a:pPr>
            <a:r>
              <a:rPr lang="pl-PL" sz="1900" dirty="0">
                <a:latin typeface="Times New Roman" panose="02020603050405020304" pitchFamily="18" charset="0"/>
                <a:cs typeface="Times New Roman" panose="02020603050405020304" pitchFamily="18" charset="0"/>
              </a:rPr>
              <a:t>W braku małżonka spadkodawcy i krewnych, powołanych do dziedziczenia z ustawy, spadek przypada w częściach równych </a:t>
            </a:r>
            <a:r>
              <a:rPr lang="pl-PL" sz="1900" b="1" dirty="0">
                <a:latin typeface="Times New Roman" panose="02020603050405020304" pitchFamily="18" charset="0"/>
                <a:cs typeface="Times New Roman" panose="02020603050405020304" pitchFamily="18" charset="0"/>
              </a:rPr>
              <a:t>tym dzieciom małżonka spadkodawcy, których żadne z rodziców nie dożyło chwili otwarcia spadku</a:t>
            </a:r>
            <a:r>
              <a:rPr lang="pl-PL" sz="1900" dirty="0">
                <a:latin typeface="Times New Roman" panose="02020603050405020304" pitchFamily="18" charset="0"/>
                <a:cs typeface="Times New Roman" panose="02020603050405020304" pitchFamily="18" charset="0"/>
              </a:rPr>
              <a:t>.</a:t>
            </a:r>
          </a:p>
          <a:p>
            <a:pPr marL="0" indent="0" algn="just">
              <a:lnSpc>
                <a:spcPct val="150000"/>
              </a:lnSpc>
              <a:buNone/>
            </a:pPr>
            <a:endParaRPr lang="pl-P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7678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07B073-E42F-B4F0-ED3D-5A7324F1E059}"/>
              </a:ext>
            </a:extLst>
          </p:cNvPr>
          <p:cNvSpPr>
            <a:spLocks noGrp="1"/>
          </p:cNvSpPr>
          <p:nvPr>
            <p:ph type="title"/>
          </p:nvPr>
        </p:nvSpPr>
        <p:spPr/>
        <p:txBody>
          <a:bodyPr>
            <a:normAutofit/>
          </a:bodyPr>
          <a:lstStyle/>
          <a:p>
            <a:pPr algn="ctr"/>
            <a:r>
              <a:rPr lang="pl-PL" sz="2400" b="0" i="0" dirty="0">
                <a:solidFill>
                  <a:srgbClr val="000000"/>
                </a:solidFill>
                <a:effectLst/>
                <a:latin typeface="Times New Roman" panose="02020603050405020304" pitchFamily="18" charset="0"/>
                <a:cs typeface="Times New Roman" panose="02020603050405020304" pitchFamily="18" charset="0"/>
              </a:rPr>
              <a:t>Spadki i testamenty - aktualne regulacje prawne</a:t>
            </a:r>
            <a:endParaRPr lang="pl-PL" sz="2400" dirty="0"/>
          </a:p>
        </p:txBody>
      </p:sp>
      <p:sp>
        <p:nvSpPr>
          <p:cNvPr id="3" name="Symbol zastępczy zawartości 2">
            <a:extLst>
              <a:ext uri="{FF2B5EF4-FFF2-40B4-BE49-F238E27FC236}">
                <a16:creationId xmlns:a16="http://schemas.microsoft.com/office/drawing/2014/main" id="{82331B69-1F5C-0471-CBDA-C3FBA4F358AD}"/>
              </a:ext>
            </a:extLst>
          </p:cNvPr>
          <p:cNvSpPr>
            <a:spLocks noGrp="1"/>
          </p:cNvSpPr>
          <p:nvPr>
            <p:ph idx="1"/>
          </p:nvPr>
        </p:nvSpPr>
        <p:spPr/>
        <p:txBody>
          <a:bodyPr>
            <a:noAutofit/>
          </a:bodyPr>
          <a:lstStyle/>
          <a:p>
            <a:pPr marL="0" indent="0" algn="just">
              <a:lnSpc>
                <a:spcPct val="150000"/>
              </a:lnSpc>
              <a:buNone/>
            </a:pPr>
            <a:r>
              <a:rPr lang="pl-PL" sz="1700" dirty="0">
                <a:latin typeface="Times New Roman" panose="02020603050405020304" pitchFamily="18" charset="0"/>
                <a:cs typeface="Times New Roman" panose="02020603050405020304" pitchFamily="18" charset="0"/>
              </a:rPr>
              <a:t>W braku małżonka spadkodawcy, jego krewnych i dzieci małżonka spadkodawcy, powołanych do dziedziczenia z ustawy, spadek przypada </a:t>
            </a:r>
            <a:r>
              <a:rPr lang="pl-PL" sz="1700" b="1" dirty="0">
                <a:latin typeface="Times New Roman" panose="02020603050405020304" pitchFamily="18" charset="0"/>
                <a:cs typeface="Times New Roman" panose="02020603050405020304" pitchFamily="18" charset="0"/>
              </a:rPr>
              <a:t>gminie ostatniego miejsca zamieszkania spadkodawcy </a:t>
            </a:r>
            <a:r>
              <a:rPr lang="pl-PL" sz="1700" dirty="0">
                <a:latin typeface="Times New Roman" panose="02020603050405020304" pitchFamily="18" charset="0"/>
                <a:cs typeface="Times New Roman" panose="02020603050405020304" pitchFamily="18" charset="0"/>
              </a:rPr>
              <a:t>jako spadkobiercy ustawowemu. Jeżeli ostatniego miejsca zamieszkania spadkodawcy w Rzeczypospolitej Polskiej nie da się ustalić albo ostatnie miejsce zamieszkania spadkodawcy znajdowało się za granicą, spadek przypada </a:t>
            </a:r>
            <a:r>
              <a:rPr lang="pl-PL" sz="1700" b="1" dirty="0">
                <a:latin typeface="Times New Roman" panose="02020603050405020304" pitchFamily="18" charset="0"/>
                <a:cs typeface="Times New Roman" panose="02020603050405020304" pitchFamily="18" charset="0"/>
              </a:rPr>
              <a:t>Skarbowi Państwa </a:t>
            </a:r>
            <a:r>
              <a:rPr lang="pl-PL" sz="1700" dirty="0">
                <a:latin typeface="Times New Roman" panose="02020603050405020304" pitchFamily="18" charset="0"/>
                <a:cs typeface="Times New Roman" panose="02020603050405020304" pitchFamily="18" charset="0"/>
              </a:rPr>
              <a:t>jako spadkobiercy ustawowemu.</a:t>
            </a:r>
          </a:p>
          <a:p>
            <a:pPr marL="0" indent="0" algn="just">
              <a:lnSpc>
                <a:spcPct val="150000"/>
              </a:lnSpc>
              <a:buNone/>
            </a:pPr>
            <a:r>
              <a:rPr lang="pl-PL" sz="1700" dirty="0">
                <a:latin typeface="Times New Roman" panose="02020603050405020304" pitchFamily="18" charset="0"/>
                <a:cs typeface="Times New Roman" panose="02020603050405020304" pitchFamily="18" charset="0"/>
              </a:rPr>
              <a:t>M</a:t>
            </a:r>
            <a:r>
              <a:rPr lang="pl-PL" sz="1700" b="0" i="0" u="none" strike="noStrike" baseline="0" dirty="0">
                <a:latin typeface="Times New Roman" panose="02020603050405020304" pitchFamily="18" charset="0"/>
                <a:cs typeface="Times New Roman" panose="02020603050405020304" pitchFamily="18" charset="0"/>
              </a:rPr>
              <a:t>ałżonek dziedziczący z ustawy w zbiegu z innymi spadkobiercami, wyjąwszy zstępnych spadkodawcy, którzy mieszkali z nim w chwili jego śmierci, może żądać ponad swój udział przedmiotów urządzenia domowego, z których korzystał sam lub wraz ze spadkodawcą za jego życia (tzw. ustawowy zapis naddziałowy). </a:t>
            </a:r>
            <a:r>
              <a:rPr lang="pl-PL" sz="1700" b="0" i="0" u="none" strike="noStrike" baseline="0" dirty="0">
                <a:solidFill>
                  <a:srgbClr val="231F20"/>
                </a:solidFill>
                <a:latin typeface="Times New Roman" panose="02020603050405020304" pitchFamily="18" charset="0"/>
                <a:cs typeface="Times New Roman" panose="02020603050405020304" pitchFamily="18" charset="0"/>
              </a:rPr>
              <a:t>Małżonek nie dziedziczy, jeśli między małżonkami istniała </a:t>
            </a:r>
            <a:r>
              <a:rPr lang="pl-PL" sz="1700" i="0" u="none" strike="noStrike" baseline="0" dirty="0">
                <a:solidFill>
                  <a:srgbClr val="231F20"/>
                </a:solidFill>
                <a:latin typeface="Times New Roman" panose="02020603050405020304" pitchFamily="18" charset="0"/>
                <a:cs typeface="Times New Roman" panose="02020603050405020304" pitchFamily="18" charset="0"/>
              </a:rPr>
              <a:t>orzeczona przez sąd separacja. </a:t>
            </a:r>
            <a:r>
              <a:rPr lang="pl-PL" sz="1700" b="0" i="0" u="none" strike="noStrike" baseline="0" dirty="0">
                <a:solidFill>
                  <a:srgbClr val="231F20"/>
                </a:solidFill>
                <a:latin typeface="Times New Roman" panose="02020603050405020304" pitchFamily="18" charset="0"/>
                <a:cs typeface="Times New Roman" panose="02020603050405020304" pitchFamily="18" charset="0"/>
              </a:rPr>
              <a:t>Natomiast małżonek</a:t>
            </a:r>
            <a:r>
              <a:rPr lang="pl-PL" sz="1700" dirty="0">
                <a:solidFill>
                  <a:srgbClr val="231F20"/>
                </a:solidFill>
                <a:latin typeface="Times New Roman" panose="02020603050405020304" pitchFamily="18" charset="0"/>
                <a:cs typeface="Times New Roman" panose="02020603050405020304" pitchFamily="18" charset="0"/>
              </a:rPr>
              <a:t> </a:t>
            </a:r>
            <a:r>
              <a:rPr lang="pl-PL" sz="1700" b="0" i="0" u="none" strike="noStrike" baseline="0" dirty="0">
                <a:solidFill>
                  <a:srgbClr val="231F20"/>
                </a:solidFill>
                <a:latin typeface="Times New Roman" panose="02020603050405020304" pitchFamily="18" charset="0"/>
                <a:cs typeface="Times New Roman" panose="02020603050405020304" pitchFamily="18" charset="0"/>
              </a:rPr>
              <a:t>może być wyłączony od dziedziczenia na podstawie orzeczenia sądu, jeżeli spadkodawca wystąpił o orzeczenie rozwodu lub separacji z jego winy, a żądanie to było uzasadnione.</a:t>
            </a:r>
          </a:p>
        </p:txBody>
      </p:sp>
    </p:spTree>
    <p:extLst>
      <p:ext uri="{BB962C8B-B14F-4D97-AF65-F5344CB8AC3E}">
        <p14:creationId xmlns:p14="http://schemas.microsoft.com/office/powerpoint/2010/main" val="82799137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TotalTime>
  <Words>3227</Words>
  <Application>Microsoft Office PowerPoint</Application>
  <PresentationFormat>Panoramiczny</PresentationFormat>
  <Paragraphs>96</Paragraphs>
  <Slides>27</Slides>
  <Notes>1</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27</vt:i4>
      </vt:variant>
    </vt:vector>
  </HeadingPairs>
  <TitlesOfParts>
    <vt:vector size="32" baseType="lpstr">
      <vt:lpstr>Arial</vt:lpstr>
      <vt:lpstr>Calibri</vt:lpstr>
      <vt:lpstr>Calibri Light</vt:lpstr>
      <vt:lpstr>Times New Roman</vt:lpstr>
      <vt:lpstr>Motyw pakietu Office</vt:lpstr>
      <vt:lpstr>Spadki i testamenty - aktualne regulacje prawne </vt:lpstr>
      <vt:lpstr>Spadki i testamenty - aktualne regulacje prawne</vt:lpstr>
      <vt:lpstr>Spadki i testamenty - aktualne regulacje prawne</vt:lpstr>
      <vt:lpstr>Spadki i testamenty - aktualne regulacje prawne</vt:lpstr>
      <vt:lpstr>Spadki i testamenty - aktualne regulacje prawne</vt:lpstr>
      <vt:lpstr>Spadki i testamenty - aktualne regulacje prawne</vt:lpstr>
      <vt:lpstr>Spadki i testamenty - aktualne regulacje prawne</vt:lpstr>
      <vt:lpstr>Spadki i testamenty - aktualne regulacje prawne</vt:lpstr>
      <vt:lpstr>Spadki i testamenty - aktualne regulacje prawne</vt:lpstr>
      <vt:lpstr>Spadki i testamenty - aktualne regulacje prawne</vt:lpstr>
      <vt:lpstr>Spadki i testamenty - aktualne regulacje prawne</vt:lpstr>
      <vt:lpstr>Spadki i testamenty - aktualne regulacje prawne</vt:lpstr>
      <vt:lpstr>Spadki i testamenty - aktualne regulacje prawne</vt:lpstr>
      <vt:lpstr>Spadki i testamenty - aktualne regulacje prawne</vt:lpstr>
      <vt:lpstr>Spadki i testamenty - aktualne regulacje prawne</vt:lpstr>
      <vt:lpstr>Spadki i testamenty - aktualne regulacje prawne</vt:lpstr>
      <vt:lpstr>Spadki i testamenty - aktualne regulacje prawne</vt:lpstr>
      <vt:lpstr>Spadki i testamenty - aktualne regulacje prawne</vt:lpstr>
      <vt:lpstr>Spadki i testamenty - aktualne regulacje prawne</vt:lpstr>
      <vt:lpstr>Spadki i testamenty - aktualne regulacje prawne</vt:lpstr>
      <vt:lpstr>Spadki i testamenty - aktualne regulacje prawne</vt:lpstr>
      <vt:lpstr>Spadki i testamenty - aktualne regulacje prawne</vt:lpstr>
      <vt:lpstr>Spadki i testamenty - aktualne regulacje prawne</vt:lpstr>
      <vt:lpstr>Spadki i testamenty - aktualne regulacje prawne</vt:lpstr>
      <vt:lpstr>Spadki i testamenty - aktualne regulacje prawne</vt:lpstr>
      <vt:lpstr>Spadki i testamenty - aktualne regulacje prawne</vt:lpstr>
      <vt:lpstr>Spadki i testamenty - aktualne regulacje prawne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Postępowania awansowe według nowej ustawy Prawo o szkolnictwie wyższym i nauce</dc:title>
  <dc:creator>User</dc:creator>
  <cp:lastModifiedBy>Marcin Jurewicz</cp:lastModifiedBy>
  <cp:revision>44</cp:revision>
  <dcterms:created xsi:type="dcterms:W3CDTF">2021-06-21T12:41:08Z</dcterms:created>
  <dcterms:modified xsi:type="dcterms:W3CDTF">2023-03-12T18:32:24Z</dcterms:modified>
</cp:coreProperties>
</file>